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56" r:id="rId8"/>
    <p:sldMasterId id="2147483768" r:id="rId9"/>
    <p:sldMasterId id="2147483840" r:id="rId10"/>
    <p:sldMasterId id="2147483852" r:id="rId11"/>
    <p:sldMasterId id="2147483876" r:id="rId12"/>
    <p:sldMasterId id="2147483888" r:id="rId13"/>
    <p:sldMasterId id="2147483900" r:id="rId14"/>
    <p:sldMasterId id="2147483912" r:id="rId15"/>
  </p:sldMasterIdLst>
  <p:notesMasterIdLst>
    <p:notesMasterId r:id="rId48"/>
  </p:notesMasterIdLst>
  <p:handoutMasterIdLst>
    <p:handoutMasterId r:id="rId49"/>
  </p:handoutMasterIdLst>
  <p:sldIdLst>
    <p:sldId id="267" r:id="rId16"/>
    <p:sldId id="278" r:id="rId17"/>
    <p:sldId id="279" r:id="rId18"/>
    <p:sldId id="280" r:id="rId19"/>
    <p:sldId id="307" r:id="rId20"/>
    <p:sldId id="308" r:id="rId21"/>
    <p:sldId id="306" r:id="rId22"/>
    <p:sldId id="283" r:id="rId23"/>
    <p:sldId id="300" r:id="rId24"/>
    <p:sldId id="282" r:id="rId25"/>
    <p:sldId id="289" r:id="rId26"/>
    <p:sldId id="290" r:id="rId27"/>
    <p:sldId id="291" r:id="rId28"/>
    <p:sldId id="301" r:id="rId29"/>
    <p:sldId id="302" r:id="rId30"/>
    <p:sldId id="303" r:id="rId31"/>
    <p:sldId id="304" r:id="rId32"/>
    <p:sldId id="305" r:id="rId33"/>
    <p:sldId id="297" r:id="rId34"/>
    <p:sldId id="298" r:id="rId35"/>
    <p:sldId id="259" r:id="rId36"/>
    <p:sldId id="315" r:id="rId37"/>
    <p:sldId id="274" r:id="rId38"/>
    <p:sldId id="313" r:id="rId39"/>
    <p:sldId id="273" r:id="rId40"/>
    <p:sldId id="275" r:id="rId41"/>
    <p:sldId id="314" r:id="rId42"/>
    <p:sldId id="260" r:id="rId43"/>
    <p:sldId id="281" r:id="rId44"/>
    <p:sldId id="310" r:id="rId45"/>
    <p:sldId id="312" r:id="rId46"/>
    <p:sldId id="268"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3610" autoAdjust="0"/>
  </p:normalViewPr>
  <p:slideViewPr>
    <p:cSldViewPr snapToGrid="0">
      <p:cViewPr varScale="1">
        <p:scale>
          <a:sx n="75" d="100"/>
          <a:sy n="75" d="100"/>
        </p:scale>
        <p:origin x="1392" y="58"/>
      </p:cViewPr>
      <p:guideLst/>
    </p:cSldViewPr>
  </p:slideViewPr>
  <p:notesTextViewPr>
    <p:cViewPr>
      <p:scale>
        <a:sx n="1" d="1"/>
        <a:sy n="1" d="1"/>
      </p:scale>
      <p:origin x="0" y="0"/>
    </p:cViewPr>
  </p:notesTextViewPr>
  <p:notesViewPr>
    <p:cSldViewPr snapToGrid="0">
      <p:cViewPr varScale="1">
        <p:scale>
          <a:sx n="68" d="100"/>
          <a:sy n="68" d="100"/>
        </p:scale>
        <p:origin x="2995"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edfiles\Area%20Health%20Education%20Center\JP%20Students\UNSOM\GME\17%20Res%20Fellows\17%20-%20GMEDataWorksheetChart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medfiles\Area%20Health%20Education%20Center\JP%20Students\UNSOM\GME\17%20Res%20Fellows\17%20-%20GMEDataWorksheetChart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medfiles\Area%20Health%20Education%20Center\JP%20Students\Workforce\Presentations\MasterPowerPoints%208-8-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edfiles\Area%20Health%20Education%20Center\JP%20Students\Workforce\Presentations\MasterPowerPoints%208-8-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edfiles\Area%20Health%20Education%20Center\JP%20Students\Workforce\Presentations\MasterPowerPoints%208-8-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edfiles\Area%20Health%20Education%20Center\JP%20Students\Workforce\Presentations\MasterPowerPoints%208-8-16.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oleObject" Target="file:///\\medfiles\Area%20Health%20Education%20Center\JP%20Students\UNSOM\GME\17%20Res%20Fellows\17%20-%20GMEDataWorksheetChart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medfiles\Area%20Health%20Education%20Center\JP%20Students\UNSOM\GME\17%20Res%20Fellows\17%20-%20GMEDataWorksheetChart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medfiles\Area%20Health%20Education%20Center\JP%20Students\UNSOM\GME\17%20Res%20Fellows\17%20-%20GMEDataWorksheetChart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edfiles\Area%20Health%20Education%20Center\JP%20Students\UNSOM\GME\17%20Res%20Fellows\17%20-%20GMEDataWorksheetChar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65932130922363E-2"/>
          <c:y val="7.4149019188109982E-2"/>
          <c:w val="0.89759043330213462"/>
          <c:h val="0.77151087709128385"/>
        </c:manualLayout>
      </c:layout>
      <c:lineChart>
        <c:grouping val="standard"/>
        <c:varyColors val="0"/>
        <c:ser>
          <c:idx val="0"/>
          <c:order val="0"/>
          <c:tx>
            <c:strRef>
              <c:f>NVEmp!$B$1</c:f>
              <c:strCache>
                <c:ptCount val="1"/>
                <c:pt idx="0">
                  <c:v>Health Care and Social Assistance</c:v>
                </c:pt>
              </c:strCache>
            </c:strRef>
          </c:tx>
          <c:spPr>
            <a:ln w="50800" cap="rnd">
              <a:solidFill>
                <a:schemeClr val="accent1">
                  <a:lumMod val="75000"/>
                </a:schemeClr>
              </a:solidFill>
              <a:round/>
            </a:ln>
            <a:effectLst/>
          </c:spPr>
          <c:marker>
            <c:symbol val="none"/>
          </c:marker>
          <c:dLbls>
            <c:dLbl>
              <c:idx val="0"/>
              <c:layout>
                <c:manualLayout>
                  <c:x val="-1.2773722627737235E-2"/>
                  <c:y val="3.283994818600574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759-4954-9287-6F7424F60692}"/>
                </c:ext>
                <c:ext xmlns:c15="http://schemas.microsoft.com/office/drawing/2012/chart" uri="{CE6537A1-D6FC-4f65-9D91-7224C49458BB}"/>
              </c:extLst>
            </c:dLbl>
            <c:dLbl>
              <c:idx val="26"/>
              <c:layout>
                <c:manualLayout>
                  <c:x val="-4.3795620437956206E-2"/>
                  <c:y val="-5.1066227701245219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759-4954-9287-6F7424F60692}"/>
                </c:ext>
                <c:ext xmlns:c15="http://schemas.microsoft.com/office/drawing/2012/chart" uri="{CE6537A1-D6FC-4f65-9D91-7224C49458BB}"/>
              </c:extLst>
            </c:dLbl>
            <c:dLbl>
              <c:idx val="49"/>
              <c:layout>
                <c:manualLayout>
                  <c:x val="-2.3564731575441467E-2"/>
                  <c:y val="2.78546277941810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759-4954-9287-6F7424F60692}"/>
                </c:ext>
                <c:ext xmlns:c15="http://schemas.microsoft.com/office/drawing/2012/chart" uri="{CE6537A1-D6FC-4f65-9D91-7224C49458BB}"/>
              </c:extLst>
            </c:dLbl>
            <c:dLbl>
              <c:idx val="72"/>
              <c:layout>
                <c:manualLayout>
                  <c:x val="-2.7372262773722695E-2"/>
                  <c:y val="-2.55331138506226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759-4954-9287-6F7424F60692}"/>
                </c:ext>
                <c:ext xmlns:c15="http://schemas.microsoft.com/office/drawing/2012/chart" uri="{CE6537A1-D6FC-4f65-9D91-7224C49458BB}"/>
              </c:extLst>
            </c:dLbl>
            <c:dLbl>
              <c:idx val="95"/>
              <c:layout>
                <c:manualLayout>
                  <c:x val="-3.6496350364963501E-2"/>
                  <c:y val="8.356388338254291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759-4954-9287-6F7424F60692}"/>
                </c:ext>
                <c:ext xmlns:c15="http://schemas.microsoft.com/office/drawing/2012/chart" uri="{CE6537A1-D6FC-4f65-9D91-7224C49458BB}"/>
              </c:extLst>
            </c:dLbl>
            <c:dLbl>
              <c:idx val="120"/>
              <c:layout>
                <c:manualLayout>
                  <c:x val="-4.32290892164978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59-4954-9287-6F7424F60692}"/>
                </c:ext>
                <c:ext xmlns:c15="http://schemas.microsoft.com/office/drawing/2012/chart" uri="{CE6537A1-D6FC-4f65-9D91-7224C49458BB}"/>
              </c:extLst>
            </c:dLbl>
            <c:dLbl>
              <c:idx val="12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9759-4954-9287-6F7424F60692}"/>
                </c:ext>
                <c:ext xmlns:c15="http://schemas.microsoft.com/office/drawing/2012/chart" uri="{CE6537A1-D6FC-4f65-9D91-7224C49458BB}"/>
              </c:extLst>
            </c:dLbl>
            <c:dLbl>
              <c:idx val="138"/>
              <c:layout>
                <c:manualLayout>
                  <c:x val="-1.0099170675189201E-2"/>
                  <c:y val="0"/>
                </c:manualLayout>
              </c:layout>
              <c:tx>
                <c:rich>
                  <a:bodyPr/>
                  <a:lstStyle/>
                  <a:p>
                    <a:fld id="{CB571B69-AC09-4608-840D-9519364D8177}" type="CELLREF">
                      <a:rPr lang="en-US" smtClean="0"/>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759-4954-9287-6F7424F60692}"/>
                </c:ext>
                <c:ext xmlns:c15="http://schemas.microsoft.com/office/drawing/2012/chart" uri="{CE6537A1-D6FC-4f65-9D91-7224C49458BB}">
                  <c15:dlblFieldTable>
                    <c15:dlblFTEntry>
                      <c15:txfldGUID>{CB571B69-AC09-4608-840D-9519364D8177}</c15:txfldGUID>
                      <c15:f>NVEmp!$B$139</c15:f>
                      <c15:dlblFieldTableCache>
                        <c:ptCount val="1"/>
                        <c:pt idx="0">
                          <c:v>114.2</c:v>
                        </c:pt>
                      </c15:dlblFieldTableCache>
                    </c15:dlblFTEntry>
                  </c15:dlblFieldTable>
                  <c15:showDataLabelsRange val="0"/>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NVEmp!$A$14:$A$146</c:f>
              <c:numCache>
                <c:formatCode>mmm\-yy</c:formatCode>
                <c:ptCount val="13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41684</c:v>
                </c:pt>
                <c:pt idx="98">
                  <c:v>41712</c:v>
                </c:pt>
                <c:pt idx="99">
                  <c:v>41743</c:v>
                </c:pt>
                <c:pt idx="100">
                  <c:v>41773</c:v>
                </c:pt>
                <c:pt idx="101">
                  <c:v>41804</c:v>
                </c:pt>
                <c:pt idx="102">
                  <c:v>41834</c:v>
                </c:pt>
                <c:pt idx="103">
                  <c:v>41865</c:v>
                </c:pt>
                <c:pt idx="104">
                  <c:v>41896</c:v>
                </c:pt>
                <c:pt idx="105">
                  <c:v>41926</c:v>
                </c:pt>
                <c:pt idx="106">
                  <c:v>41957</c:v>
                </c:pt>
                <c:pt idx="107">
                  <c:v>41987</c:v>
                </c:pt>
                <c:pt idx="108">
                  <c:v>42018</c:v>
                </c:pt>
                <c:pt idx="109">
                  <c:v>42049</c:v>
                </c:pt>
                <c:pt idx="110">
                  <c:v>42077</c:v>
                </c:pt>
                <c:pt idx="111">
                  <c:v>42108</c:v>
                </c:pt>
                <c:pt idx="112">
                  <c:v>42138</c:v>
                </c:pt>
                <c:pt idx="113">
                  <c:v>42169</c:v>
                </c:pt>
                <c:pt idx="114">
                  <c:v>42199</c:v>
                </c:pt>
                <c:pt idx="115">
                  <c:v>42230</c:v>
                </c:pt>
                <c:pt idx="116">
                  <c:v>42261</c:v>
                </c:pt>
                <c:pt idx="117">
                  <c:v>42291</c:v>
                </c:pt>
                <c:pt idx="118">
                  <c:v>42322</c:v>
                </c:pt>
                <c:pt idx="119">
                  <c:v>42352</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numCache>
            </c:numRef>
          </c:cat>
          <c:val>
            <c:numRef>
              <c:f>NVEmp!$B$14:$B$146</c:f>
              <c:numCache>
                <c:formatCode>#,##0.0</c:formatCode>
                <c:ptCount val="133"/>
                <c:pt idx="0">
                  <c:v>79.900000000000006</c:v>
                </c:pt>
                <c:pt idx="1">
                  <c:v>80.7</c:v>
                </c:pt>
                <c:pt idx="2">
                  <c:v>81.2</c:v>
                </c:pt>
                <c:pt idx="3">
                  <c:v>81.2</c:v>
                </c:pt>
                <c:pt idx="4">
                  <c:v>81.599999999999994</c:v>
                </c:pt>
                <c:pt idx="5">
                  <c:v>82.3</c:v>
                </c:pt>
                <c:pt idx="6">
                  <c:v>81.900000000000006</c:v>
                </c:pt>
                <c:pt idx="7">
                  <c:v>82.4</c:v>
                </c:pt>
                <c:pt idx="8">
                  <c:v>83.2</c:v>
                </c:pt>
                <c:pt idx="9">
                  <c:v>83.6</c:v>
                </c:pt>
                <c:pt idx="10">
                  <c:v>84.3</c:v>
                </c:pt>
                <c:pt idx="11">
                  <c:v>84.7</c:v>
                </c:pt>
                <c:pt idx="12">
                  <c:v>84</c:v>
                </c:pt>
                <c:pt idx="13">
                  <c:v>84.9</c:v>
                </c:pt>
                <c:pt idx="14">
                  <c:v>85.3</c:v>
                </c:pt>
                <c:pt idx="15">
                  <c:v>85.3</c:v>
                </c:pt>
                <c:pt idx="16">
                  <c:v>85.7</c:v>
                </c:pt>
                <c:pt idx="17">
                  <c:v>86</c:v>
                </c:pt>
                <c:pt idx="18">
                  <c:v>86</c:v>
                </c:pt>
                <c:pt idx="19">
                  <c:v>86.2</c:v>
                </c:pt>
                <c:pt idx="20">
                  <c:v>86.4</c:v>
                </c:pt>
                <c:pt idx="21">
                  <c:v>86.9</c:v>
                </c:pt>
                <c:pt idx="22">
                  <c:v>87</c:v>
                </c:pt>
                <c:pt idx="23">
                  <c:v>86.9</c:v>
                </c:pt>
                <c:pt idx="24">
                  <c:v>87</c:v>
                </c:pt>
                <c:pt idx="25">
                  <c:v>87.7</c:v>
                </c:pt>
                <c:pt idx="26">
                  <c:v>88</c:v>
                </c:pt>
                <c:pt idx="27">
                  <c:v>89</c:v>
                </c:pt>
                <c:pt idx="28">
                  <c:v>89.3</c:v>
                </c:pt>
                <c:pt idx="29">
                  <c:v>89.4</c:v>
                </c:pt>
                <c:pt idx="30">
                  <c:v>89.5</c:v>
                </c:pt>
                <c:pt idx="31">
                  <c:v>89.5</c:v>
                </c:pt>
                <c:pt idx="32">
                  <c:v>89.5</c:v>
                </c:pt>
                <c:pt idx="33">
                  <c:v>90</c:v>
                </c:pt>
                <c:pt idx="34">
                  <c:v>90.1</c:v>
                </c:pt>
                <c:pt idx="35">
                  <c:v>90.1</c:v>
                </c:pt>
                <c:pt idx="36">
                  <c:v>89.1</c:v>
                </c:pt>
                <c:pt idx="37">
                  <c:v>89.3</c:v>
                </c:pt>
                <c:pt idx="38">
                  <c:v>89.3</c:v>
                </c:pt>
                <c:pt idx="39">
                  <c:v>89.7</c:v>
                </c:pt>
                <c:pt idx="40">
                  <c:v>89.9</c:v>
                </c:pt>
                <c:pt idx="41">
                  <c:v>90.2</c:v>
                </c:pt>
                <c:pt idx="42">
                  <c:v>90.6</c:v>
                </c:pt>
                <c:pt idx="43">
                  <c:v>90.8</c:v>
                </c:pt>
                <c:pt idx="44">
                  <c:v>90.4</c:v>
                </c:pt>
                <c:pt idx="45">
                  <c:v>91.6</c:v>
                </c:pt>
                <c:pt idx="46">
                  <c:v>91.3</c:v>
                </c:pt>
                <c:pt idx="47">
                  <c:v>91.4</c:v>
                </c:pt>
                <c:pt idx="48">
                  <c:v>91</c:v>
                </c:pt>
                <c:pt idx="49">
                  <c:v>91</c:v>
                </c:pt>
                <c:pt idx="50">
                  <c:v>91.3</c:v>
                </c:pt>
                <c:pt idx="51">
                  <c:v>92.1</c:v>
                </c:pt>
                <c:pt idx="52">
                  <c:v>92.2</c:v>
                </c:pt>
                <c:pt idx="53">
                  <c:v>92.3</c:v>
                </c:pt>
                <c:pt idx="54">
                  <c:v>92.4</c:v>
                </c:pt>
                <c:pt idx="55">
                  <c:v>92.3</c:v>
                </c:pt>
                <c:pt idx="56">
                  <c:v>92.1</c:v>
                </c:pt>
                <c:pt idx="57">
                  <c:v>93.2</c:v>
                </c:pt>
                <c:pt idx="58">
                  <c:v>93.3</c:v>
                </c:pt>
                <c:pt idx="59">
                  <c:v>93.5</c:v>
                </c:pt>
                <c:pt idx="60">
                  <c:v>92.8</c:v>
                </c:pt>
                <c:pt idx="61">
                  <c:v>93.3</c:v>
                </c:pt>
                <c:pt idx="62">
                  <c:v>93.9</c:v>
                </c:pt>
                <c:pt idx="63">
                  <c:v>94.6</c:v>
                </c:pt>
                <c:pt idx="64">
                  <c:v>94.7</c:v>
                </c:pt>
                <c:pt idx="65">
                  <c:v>95.3</c:v>
                </c:pt>
                <c:pt idx="66">
                  <c:v>95.2</c:v>
                </c:pt>
                <c:pt idx="67">
                  <c:v>95.6</c:v>
                </c:pt>
                <c:pt idx="68">
                  <c:v>95.5</c:v>
                </c:pt>
                <c:pt idx="69">
                  <c:v>95.6</c:v>
                </c:pt>
                <c:pt idx="70">
                  <c:v>95.9</c:v>
                </c:pt>
                <c:pt idx="71">
                  <c:v>96.1</c:v>
                </c:pt>
                <c:pt idx="72">
                  <c:v>95.6</c:v>
                </c:pt>
                <c:pt idx="73">
                  <c:v>95.9</c:v>
                </c:pt>
                <c:pt idx="74">
                  <c:v>96.2</c:v>
                </c:pt>
                <c:pt idx="75">
                  <c:v>96.6</c:v>
                </c:pt>
                <c:pt idx="76">
                  <c:v>97</c:v>
                </c:pt>
                <c:pt idx="77">
                  <c:v>97.3</c:v>
                </c:pt>
                <c:pt idx="78">
                  <c:v>96.7</c:v>
                </c:pt>
                <c:pt idx="79">
                  <c:v>97.7</c:v>
                </c:pt>
                <c:pt idx="80">
                  <c:v>97</c:v>
                </c:pt>
                <c:pt idx="81">
                  <c:v>97.3</c:v>
                </c:pt>
                <c:pt idx="82">
                  <c:v>97.4</c:v>
                </c:pt>
                <c:pt idx="83">
                  <c:v>97.8</c:v>
                </c:pt>
                <c:pt idx="84">
                  <c:v>97.1</c:v>
                </c:pt>
                <c:pt idx="85">
                  <c:v>98</c:v>
                </c:pt>
                <c:pt idx="86">
                  <c:v>98.4</c:v>
                </c:pt>
                <c:pt idx="87">
                  <c:v>98.7</c:v>
                </c:pt>
                <c:pt idx="88">
                  <c:v>99</c:v>
                </c:pt>
                <c:pt idx="89">
                  <c:v>99.3</c:v>
                </c:pt>
                <c:pt idx="90">
                  <c:v>99.4</c:v>
                </c:pt>
                <c:pt idx="91">
                  <c:v>100</c:v>
                </c:pt>
                <c:pt idx="92">
                  <c:v>100</c:v>
                </c:pt>
                <c:pt idx="93">
                  <c:v>99.3</c:v>
                </c:pt>
                <c:pt idx="94">
                  <c:v>100.7</c:v>
                </c:pt>
                <c:pt idx="95">
                  <c:v>101.4</c:v>
                </c:pt>
                <c:pt idx="96" formatCode="General">
                  <c:v>100.5</c:v>
                </c:pt>
                <c:pt idx="97" formatCode="General">
                  <c:v>101.4</c:v>
                </c:pt>
                <c:pt idx="98" formatCode="General">
                  <c:v>102</c:v>
                </c:pt>
                <c:pt idx="99" formatCode="General">
                  <c:v>102.5</c:v>
                </c:pt>
                <c:pt idx="100" formatCode="General">
                  <c:v>103</c:v>
                </c:pt>
                <c:pt idx="101" formatCode="General">
                  <c:v>103.5</c:v>
                </c:pt>
                <c:pt idx="102" formatCode="General">
                  <c:v>103.9</c:v>
                </c:pt>
                <c:pt idx="103" formatCode="General">
                  <c:v>104.4</c:v>
                </c:pt>
                <c:pt idx="104" formatCode="General">
                  <c:v>104.4</c:v>
                </c:pt>
                <c:pt idx="105" formatCode="General">
                  <c:v>105.5</c:v>
                </c:pt>
                <c:pt idx="106" formatCode="General">
                  <c:v>106</c:v>
                </c:pt>
                <c:pt idx="107" formatCode="General">
                  <c:v>106.4</c:v>
                </c:pt>
                <c:pt idx="108" formatCode="General">
                  <c:v>105.4</c:v>
                </c:pt>
                <c:pt idx="109" formatCode="General">
                  <c:v>106.1</c:v>
                </c:pt>
                <c:pt idx="110" formatCode="General">
                  <c:v>106.8</c:v>
                </c:pt>
                <c:pt idx="111" formatCode="General">
                  <c:v>107.6</c:v>
                </c:pt>
                <c:pt idx="112" formatCode="General">
                  <c:v>108</c:v>
                </c:pt>
                <c:pt idx="113" formatCode="General">
                  <c:v>108.8</c:v>
                </c:pt>
                <c:pt idx="114" formatCode="General">
                  <c:v>109.4</c:v>
                </c:pt>
                <c:pt idx="115" formatCode="General">
                  <c:v>110.1</c:v>
                </c:pt>
                <c:pt idx="116" formatCode="General">
                  <c:v>110.2</c:v>
                </c:pt>
                <c:pt idx="117" formatCode="General">
                  <c:v>110.8</c:v>
                </c:pt>
                <c:pt idx="118" formatCode="General">
                  <c:v>109.9</c:v>
                </c:pt>
                <c:pt idx="119" formatCode="General">
                  <c:v>110.7</c:v>
                </c:pt>
                <c:pt idx="120" formatCode="General">
                  <c:v>111.1</c:v>
                </c:pt>
                <c:pt idx="121" formatCode="General">
                  <c:v>112.1</c:v>
                </c:pt>
                <c:pt idx="122" formatCode="General">
                  <c:v>112.4</c:v>
                </c:pt>
                <c:pt idx="123" formatCode="General">
                  <c:v>113.4</c:v>
                </c:pt>
                <c:pt idx="124" formatCode="General">
                  <c:v>113.9</c:v>
                </c:pt>
                <c:pt idx="125" formatCode="General">
                  <c:v>114.2</c:v>
                </c:pt>
                <c:pt idx="126" formatCode="General">
                  <c:v>115.2</c:v>
                </c:pt>
                <c:pt idx="127" formatCode="General">
                  <c:v>115.8</c:v>
                </c:pt>
                <c:pt idx="128" formatCode="General">
                  <c:v>116.1</c:v>
                </c:pt>
                <c:pt idx="129" formatCode="0.0">
                  <c:v>117.7</c:v>
                </c:pt>
                <c:pt idx="130" formatCode="General">
                  <c:v>118.3</c:v>
                </c:pt>
                <c:pt idx="131" formatCode="General">
                  <c:v>117.4</c:v>
                </c:pt>
                <c:pt idx="132" formatCode="General">
                  <c:v>115.6</c:v>
                </c:pt>
              </c:numCache>
            </c:numRef>
          </c:val>
          <c:smooth val="0"/>
          <c:extLst xmlns:c16r2="http://schemas.microsoft.com/office/drawing/2015/06/chart">
            <c:ext xmlns:c16="http://schemas.microsoft.com/office/drawing/2014/chart" uri="{C3380CC4-5D6E-409C-BE32-E72D297353CC}">
              <c16:uniqueId val="{00000007-9759-4954-9287-6F7424F60692}"/>
            </c:ext>
          </c:extLst>
        </c:ser>
        <c:ser>
          <c:idx val="1"/>
          <c:order val="1"/>
          <c:tx>
            <c:strRef>
              <c:f>NVEmp!$C$1</c:f>
              <c:strCache>
                <c:ptCount val="1"/>
                <c:pt idx="0">
                  <c:v>Ambulatory Health Care Services</c:v>
                </c:pt>
              </c:strCache>
            </c:strRef>
          </c:tx>
          <c:spPr>
            <a:ln w="50800" cap="rnd">
              <a:solidFill>
                <a:srgbClr val="FF0000"/>
              </a:solidFill>
              <a:round/>
            </a:ln>
            <a:effectLst/>
          </c:spPr>
          <c:marker>
            <c:symbol val="none"/>
          </c:marker>
          <c:dLbls>
            <c:dLbl>
              <c:idx val="0"/>
              <c:layout>
                <c:manualLayout>
                  <c:x val="-1.094890510948906E-2"/>
                  <c:y val="-3.28399481860067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759-4954-9287-6F7424F60692}"/>
                </c:ext>
                <c:ext xmlns:c15="http://schemas.microsoft.com/office/drawing/2012/chart" uri="{CE6537A1-D6FC-4f65-9D91-7224C49458BB}"/>
              </c:extLst>
            </c:dLbl>
            <c:dLbl>
              <c:idx val="26"/>
              <c:layout>
                <c:manualLayout>
                  <c:x val="-3.8321167883211715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759-4954-9287-6F7424F60692}"/>
                </c:ext>
                <c:ext xmlns:c15="http://schemas.microsoft.com/office/drawing/2012/chart" uri="{CE6537A1-D6FC-4f65-9D91-7224C49458BB}"/>
              </c:extLst>
            </c:dLbl>
            <c:dLbl>
              <c:idx val="48"/>
              <c:layout>
                <c:manualLayout>
                  <c:x val="-1.9065299223053039E-2"/>
                  <c:y val="2.286930740235534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759-4954-9287-6F7424F60692}"/>
                </c:ext>
                <c:ext xmlns:c15="http://schemas.microsoft.com/office/drawing/2012/chart" uri="{CE6537A1-D6FC-4f65-9D91-7224C49458BB}"/>
              </c:extLst>
            </c:dLbl>
            <c:dLbl>
              <c:idx val="73"/>
              <c:layout>
                <c:manualLayout>
                  <c:x val="-3.6496350364963501E-2"/>
                  <c:y val="-5.5709255588363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759-4954-9287-6F7424F60692}"/>
                </c:ext>
                <c:ext xmlns:c15="http://schemas.microsoft.com/office/drawing/2012/chart" uri="{CE6537A1-D6FC-4f65-9D91-7224C49458BB}"/>
              </c:extLst>
            </c:dLbl>
            <c:dLbl>
              <c:idx val="96"/>
              <c:layout>
                <c:manualLayout>
                  <c:x val="-3.1021897810218978E-2"/>
                  <c:y val="2.785462779418003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759-4954-9287-6F7424F60692}"/>
                </c:ext>
                <c:ext xmlns:c15="http://schemas.microsoft.com/office/drawing/2012/chart" uri="{CE6537A1-D6FC-4f65-9D91-7224C49458BB}"/>
              </c:extLst>
            </c:dLbl>
            <c:dLbl>
              <c:idx val="120"/>
              <c:layout>
                <c:manualLayout>
                  <c:x val="-3.6496350364963501E-2"/>
                  <c:y val="5.570925558836109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759-4954-9287-6F7424F60692}"/>
                </c:ext>
                <c:ext xmlns:c15="http://schemas.microsoft.com/office/drawing/2012/chart" uri="{CE6537A1-D6FC-4f65-9D91-7224C49458BB}"/>
              </c:extLst>
            </c:dLbl>
            <c:dLbl>
              <c:idx val="12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9759-4954-9287-6F7424F60692}"/>
                </c:ext>
                <c:ext xmlns:c15="http://schemas.microsoft.com/office/drawing/2012/chart" uri="{CE6537A1-D6FC-4f65-9D91-7224C49458BB}"/>
              </c:extLst>
            </c:dLbl>
            <c:dLbl>
              <c:idx val="138"/>
              <c:layout>
                <c:manualLayout>
                  <c:x val="-1.0099170675189201E-2"/>
                  <c:y val="-2.7854627794182082E-3"/>
                </c:manualLayout>
              </c:layout>
              <c:tx>
                <c:rich>
                  <a:bodyPr/>
                  <a:lstStyle/>
                  <a:p>
                    <a:fld id="{5B138946-0080-4862-9B36-9BF57C444099}" type="CELLREF">
                      <a:rPr lang="en-US" smtClean="0"/>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759-4954-9287-6F7424F60692}"/>
                </c:ext>
                <c:ext xmlns:c15="http://schemas.microsoft.com/office/drawing/2012/chart" uri="{CE6537A1-D6FC-4f65-9D91-7224C49458BB}">
                  <c15:dlblFieldTable>
                    <c15:dlblFTEntry>
                      <c15:txfldGUID>{5B138946-0080-4862-9B36-9BF57C444099}</c15:txfldGUID>
                      <c15:f>NVEmp!$C$139</c15:f>
                      <c15:dlblFieldTableCache>
                        <c:ptCount val="1"/>
                        <c:pt idx="0">
                          <c:v>49.9</c:v>
                        </c:pt>
                      </c15:dlblFieldTableCache>
                    </c15:dlblFTEntry>
                  </c15:dlblFieldTable>
                  <c15:showDataLabelsRange val="0"/>
                </c:ext>
              </c:extLst>
            </c:dLbl>
            <c:numFmt formatCode="#,##0.0" sourceLinked="0"/>
            <c:spPr>
              <a:solidFill>
                <a:schemeClr val="lt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NVEmp!$A$14:$A$146</c:f>
              <c:numCache>
                <c:formatCode>mmm\-yy</c:formatCode>
                <c:ptCount val="13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41684</c:v>
                </c:pt>
                <c:pt idx="98">
                  <c:v>41712</c:v>
                </c:pt>
                <c:pt idx="99">
                  <c:v>41743</c:v>
                </c:pt>
                <c:pt idx="100">
                  <c:v>41773</c:v>
                </c:pt>
                <c:pt idx="101">
                  <c:v>41804</c:v>
                </c:pt>
                <c:pt idx="102">
                  <c:v>41834</c:v>
                </c:pt>
                <c:pt idx="103">
                  <c:v>41865</c:v>
                </c:pt>
                <c:pt idx="104">
                  <c:v>41896</c:v>
                </c:pt>
                <c:pt idx="105">
                  <c:v>41926</c:v>
                </c:pt>
                <c:pt idx="106">
                  <c:v>41957</c:v>
                </c:pt>
                <c:pt idx="107">
                  <c:v>41987</c:v>
                </c:pt>
                <c:pt idx="108">
                  <c:v>42018</c:v>
                </c:pt>
                <c:pt idx="109">
                  <c:v>42049</c:v>
                </c:pt>
                <c:pt idx="110">
                  <c:v>42077</c:v>
                </c:pt>
                <c:pt idx="111">
                  <c:v>42108</c:v>
                </c:pt>
                <c:pt idx="112">
                  <c:v>42138</c:v>
                </c:pt>
                <c:pt idx="113">
                  <c:v>42169</c:v>
                </c:pt>
                <c:pt idx="114">
                  <c:v>42199</c:v>
                </c:pt>
                <c:pt idx="115">
                  <c:v>42230</c:v>
                </c:pt>
                <c:pt idx="116">
                  <c:v>42261</c:v>
                </c:pt>
                <c:pt idx="117">
                  <c:v>42291</c:v>
                </c:pt>
                <c:pt idx="118">
                  <c:v>42322</c:v>
                </c:pt>
                <c:pt idx="119">
                  <c:v>42352</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numCache>
            </c:numRef>
          </c:cat>
          <c:val>
            <c:numRef>
              <c:f>NVEmp!$C$14:$C$146</c:f>
              <c:numCache>
                <c:formatCode>#,##0.0</c:formatCode>
                <c:ptCount val="133"/>
                <c:pt idx="0">
                  <c:v>37.1</c:v>
                </c:pt>
                <c:pt idx="1">
                  <c:v>37.4</c:v>
                </c:pt>
                <c:pt idx="2">
                  <c:v>37.6</c:v>
                </c:pt>
                <c:pt idx="3">
                  <c:v>37.700000000000003</c:v>
                </c:pt>
                <c:pt idx="4">
                  <c:v>37.9</c:v>
                </c:pt>
                <c:pt idx="5">
                  <c:v>38.200000000000003</c:v>
                </c:pt>
                <c:pt idx="6">
                  <c:v>38.1</c:v>
                </c:pt>
                <c:pt idx="7">
                  <c:v>38.4</c:v>
                </c:pt>
                <c:pt idx="8">
                  <c:v>38.5</c:v>
                </c:pt>
                <c:pt idx="9">
                  <c:v>38.700000000000003</c:v>
                </c:pt>
                <c:pt idx="10">
                  <c:v>39.1</c:v>
                </c:pt>
                <c:pt idx="11">
                  <c:v>39.299999999999997</c:v>
                </c:pt>
                <c:pt idx="12">
                  <c:v>38.799999999999997</c:v>
                </c:pt>
                <c:pt idx="13">
                  <c:v>39.1</c:v>
                </c:pt>
                <c:pt idx="14">
                  <c:v>39.4</c:v>
                </c:pt>
                <c:pt idx="15">
                  <c:v>39.299999999999997</c:v>
                </c:pt>
                <c:pt idx="16">
                  <c:v>39.5</c:v>
                </c:pt>
                <c:pt idx="17">
                  <c:v>39.5</c:v>
                </c:pt>
                <c:pt idx="18">
                  <c:v>39.4</c:v>
                </c:pt>
                <c:pt idx="19">
                  <c:v>39.6</c:v>
                </c:pt>
                <c:pt idx="20">
                  <c:v>39.5</c:v>
                </c:pt>
                <c:pt idx="21">
                  <c:v>39.9</c:v>
                </c:pt>
                <c:pt idx="22">
                  <c:v>40</c:v>
                </c:pt>
                <c:pt idx="23">
                  <c:v>39.9</c:v>
                </c:pt>
                <c:pt idx="24" formatCode="General">
                  <c:v>39.9</c:v>
                </c:pt>
                <c:pt idx="25" formatCode="General">
                  <c:v>40.200000000000003</c:v>
                </c:pt>
                <c:pt idx="26" formatCode="General">
                  <c:v>40.299999999999997</c:v>
                </c:pt>
                <c:pt idx="27" formatCode="General">
                  <c:v>40.6</c:v>
                </c:pt>
                <c:pt idx="28" formatCode="General">
                  <c:v>40.799999999999997</c:v>
                </c:pt>
                <c:pt idx="29" formatCode="General">
                  <c:v>40.700000000000003</c:v>
                </c:pt>
                <c:pt idx="30" formatCode="General">
                  <c:v>40.9</c:v>
                </c:pt>
                <c:pt idx="31" formatCode="General">
                  <c:v>41</c:v>
                </c:pt>
                <c:pt idx="32" formatCode="General">
                  <c:v>41</c:v>
                </c:pt>
                <c:pt idx="33" formatCode="General">
                  <c:v>41.3</c:v>
                </c:pt>
                <c:pt idx="34" formatCode="General">
                  <c:v>41.3</c:v>
                </c:pt>
                <c:pt idx="35" formatCode="General">
                  <c:v>41.3</c:v>
                </c:pt>
                <c:pt idx="36" formatCode="General">
                  <c:v>40.700000000000003</c:v>
                </c:pt>
                <c:pt idx="37" formatCode="General">
                  <c:v>40.9</c:v>
                </c:pt>
                <c:pt idx="38" formatCode="General">
                  <c:v>41</c:v>
                </c:pt>
                <c:pt idx="39" formatCode="General">
                  <c:v>41.1</c:v>
                </c:pt>
                <c:pt idx="40" formatCode="General">
                  <c:v>41.2</c:v>
                </c:pt>
                <c:pt idx="41" formatCode="General">
                  <c:v>41.3</c:v>
                </c:pt>
                <c:pt idx="42" formatCode="General">
                  <c:v>41.3</c:v>
                </c:pt>
                <c:pt idx="43" formatCode="General">
                  <c:v>41.3</c:v>
                </c:pt>
                <c:pt idx="44" formatCode="General">
                  <c:v>41.2</c:v>
                </c:pt>
                <c:pt idx="45" formatCode="General">
                  <c:v>41.9</c:v>
                </c:pt>
                <c:pt idx="46" formatCode="General">
                  <c:v>41.8</c:v>
                </c:pt>
                <c:pt idx="47" formatCode="General">
                  <c:v>41.8</c:v>
                </c:pt>
                <c:pt idx="48" formatCode="General">
                  <c:v>41.4</c:v>
                </c:pt>
                <c:pt idx="49" formatCode="General">
                  <c:v>41.3</c:v>
                </c:pt>
                <c:pt idx="50" formatCode="General">
                  <c:v>41.4</c:v>
                </c:pt>
                <c:pt idx="51" formatCode="General">
                  <c:v>41.8</c:v>
                </c:pt>
                <c:pt idx="52" formatCode="General">
                  <c:v>41.9</c:v>
                </c:pt>
                <c:pt idx="53" formatCode="General">
                  <c:v>41.9</c:v>
                </c:pt>
                <c:pt idx="54" formatCode="General">
                  <c:v>41.7</c:v>
                </c:pt>
                <c:pt idx="55" formatCode="General">
                  <c:v>41.8</c:v>
                </c:pt>
                <c:pt idx="56" formatCode="General">
                  <c:v>41.8</c:v>
                </c:pt>
                <c:pt idx="57" formatCode="General">
                  <c:v>42.4</c:v>
                </c:pt>
                <c:pt idx="58" formatCode="General">
                  <c:v>42.5</c:v>
                </c:pt>
                <c:pt idx="59" formatCode="General">
                  <c:v>42.4</c:v>
                </c:pt>
                <c:pt idx="60" formatCode="General">
                  <c:v>41.8</c:v>
                </c:pt>
                <c:pt idx="61" formatCode="General">
                  <c:v>42</c:v>
                </c:pt>
                <c:pt idx="62" formatCode="General">
                  <c:v>42.2</c:v>
                </c:pt>
                <c:pt idx="63" formatCode="General">
                  <c:v>42.6</c:v>
                </c:pt>
                <c:pt idx="64" formatCode="General">
                  <c:v>42.6</c:v>
                </c:pt>
                <c:pt idx="65" formatCode="General">
                  <c:v>42.8</c:v>
                </c:pt>
                <c:pt idx="66" formatCode="General">
                  <c:v>42.8</c:v>
                </c:pt>
                <c:pt idx="67" formatCode="General">
                  <c:v>42.9</c:v>
                </c:pt>
                <c:pt idx="68" formatCode="General">
                  <c:v>42.9</c:v>
                </c:pt>
                <c:pt idx="69" formatCode="General">
                  <c:v>43</c:v>
                </c:pt>
                <c:pt idx="70" formatCode="General">
                  <c:v>43</c:v>
                </c:pt>
                <c:pt idx="71" formatCode="General">
                  <c:v>43.3</c:v>
                </c:pt>
                <c:pt idx="72" formatCode="General">
                  <c:v>42.9</c:v>
                </c:pt>
                <c:pt idx="73" formatCode="General">
                  <c:v>43</c:v>
                </c:pt>
                <c:pt idx="74" formatCode="General">
                  <c:v>43.1</c:v>
                </c:pt>
                <c:pt idx="75" formatCode="General">
                  <c:v>43.4</c:v>
                </c:pt>
                <c:pt idx="76" formatCode="General">
                  <c:v>43.6</c:v>
                </c:pt>
                <c:pt idx="77" formatCode="General">
                  <c:v>43.8</c:v>
                </c:pt>
                <c:pt idx="78" formatCode="General">
                  <c:v>43.8</c:v>
                </c:pt>
                <c:pt idx="79" formatCode="General">
                  <c:v>44</c:v>
                </c:pt>
                <c:pt idx="80" formatCode="General">
                  <c:v>43.8</c:v>
                </c:pt>
                <c:pt idx="81" formatCode="General">
                  <c:v>44.1</c:v>
                </c:pt>
                <c:pt idx="82" formatCode="General">
                  <c:v>44</c:v>
                </c:pt>
                <c:pt idx="83" formatCode="General">
                  <c:v>44.3</c:v>
                </c:pt>
                <c:pt idx="84" formatCode="General">
                  <c:v>43.8</c:v>
                </c:pt>
                <c:pt idx="85" formatCode="General">
                  <c:v>44.1</c:v>
                </c:pt>
                <c:pt idx="86" formatCode="General">
                  <c:v>44.4</c:v>
                </c:pt>
                <c:pt idx="87" formatCode="General">
                  <c:v>44.5</c:v>
                </c:pt>
                <c:pt idx="88" formatCode="General">
                  <c:v>44.6</c:v>
                </c:pt>
                <c:pt idx="89" formatCode="General">
                  <c:v>44.6</c:v>
                </c:pt>
                <c:pt idx="90" formatCode="General">
                  <c:v>44.6</c:v>
                </c:pt>
                <c:pt idx="91" formatCode="General">
                  <c:v>44.8</c:v>
                </c:pt>
                <c:pt idx="92" formatCode="General">
                  <c:v>44.8</c:v>
                </c:pt>
                <c:pt idx="93" formatCode="General">
                  <c:v>45.3</c:v>
                </c:pt>
                <c:pt idx="94" formatCode="General">
                  <c:v>45.3</c:v>
                </c:pt>
                <c:pt idx="95" formatCode="General">
                  <c:v>45.4</c:v>
                </c:pt>
                <c:pt idx="96" formatCode="General">
                  <c:v>45.2</c:v>
                </c:pt>
                <c:pt idx="97" formatCode="General">
                  <c:v>45.5</c:v>
                </c:pt>
                <c:pt idx="98" formatCode="General">
                  <c:v>45.6</c:v>
                </c:pt>
                <c:pt idx="99" formatCode="General">
                  <c:v>45.7</c:v>
                </c:pt>
                <c:pt idx="100" formatCode="General">
                  <c:v>45.9</c:v>
                </c:pt>
                <c:pt idx="101" formatCode="General">
                  <c:v>46</c:v>
                </c:pt>
                <c:pt idx="102" formatCode="General">
                  <c:v>46.2</c:v>
                </c:pt>
                <c:pt idx="103" formatCode="General">
                  <c:v>46.5</c:v>
                </c:pt>
                <c:pt idx="104" formatCode="General">
                  <c:v>46.8</c:v>
                </c:pt>
                <c:pt idx="105" formatCode="General">
                  <c:v>47.4</c:v>
                </c:pt>
                <c:pt idx="106" formatCode="General">
                  <c:v>47.6</c:v>
                </c:pt>
                <c:pt idx="107" formatCode="General">
                  <c:v>47.8</c:v>
                </c:pt>
                <c:pt idx="108" formatCode="General">
                  <c:v>47.1</c:v>
                </c:pt>
                <c:pt idx="109" formatCode="General">
                  <c:v>47.3</c:v>
                </c:pt>
                <c:pt idx="110" formatCode="General">
                  <c:v>47.6</c:v>
                </c:pt>
                <c:pt idx="111" formatCode="General">
                  <c:v>47.9</c:v>
                </c:pt>
                <c:pt idx="112" formatCode="General">
                  <c:v>48</c:v>
                </c:pt>
                <c:pt idx="113" formatCode="General">
                  <c:v>48.3</c:v>
                </c:pt>
                <c:pt idx="114" formatCode="General">
                  <c:v>48.4</c:v>
                </c:pt>
                <c:pt idx="115" formatCode="General">
                  <c:v>48.8</c:v>
                </c:pt>
                <c:pt idx="116" formatCode="General">
                  <c:v>48.8</c:v>
                </c:pt>
                <c:pt idx="117" formatCode="General">
                  <c:v>49.6</c:v>
                </c:pt>
                <c:pt idx="118" formatCode="General">
                  <c:v>48.9</c:v>
                </c:pt>
                <c:pt idx="119" formatCode="General">
                  <c:v>49.8</c:v>
                </c:pt>
                <c:pt idx="120" formatCode="0.0">
                  <c:v>49</c:v>
                </c:pt>
                <c:pt idx="121" formatCode="General">
                  <c:v>49.4</c:v>
                </c:pt>
                <c:pt idx="122" formatCode="General">
                  <c:v>49.6</c:v>
                </c:pt>
                <c:pt idx="123" formatCode="0.0">
                  <c:v>50</c:v>
                </c:pt>
                <c:pt idx="124" formatCode="General">
                  <c:v>50.1</c:v>
                </c:pt>
                <c:pt idx="125" formatCode="General">
                  <c:v>49.9</c:v>
                </c:pt>
                <c:pt idx="126" formatCode="General">
                  <c:v>50.5</c:v>
                </c:pt>
                <c:pt idx="127">
                  <c:v>50.9</c:v>
                </c:pt>
                <c:pt idx="128">
                  <c:v>51</c:v>
                </c:pt>
                <c:pt idx="129">
                  <c:v>52.1</c:v>
                </c:pt>
                <c:pt idx="130">
                  <c:v>52.6</c:v>
                </c:pt>
                <c:pt idx="131">
                  <c:v>53.3</c:v>
                </c:pt>
                <c:pt idx="132">
                  <c:v>52.2</c:v>
                </c:pt>
              </c:numCache>
            </c:numRef>
          </c:val>
          <c:smooth val="0"/>
          <c:extLst xmlns:c16r2="http://schemas.microsoft.com/office/drawing/2015/06/chart">
            <c:ext xmlns:c16="http://schemas.microsoft.com/office/drawing/2014/chart" uri="{C3380CC4-5D6E-409C-BE32-E72D297353CC}">
              <c16:uniqueId val="{0000000F-9759-4954-9287-6F7424F60692}"/>
            </c:ext>
          </c:extLst>
        </c:ser>
        <c:ser>
          <c:idx val="2"/>
          <c:order val="2"/>
          <c:tx>
            <c:strRef>
              <c:f>NVEmp!$D$1</c:f>
              <c:strCache>
                <c:ptCount val="1"/>
                <c:pt idx="0">
                  <c:v>Hospitals</c:v>
                </c:pt>
              </c:strCache>
            </c:strRef>
          </c:tx>
          <c:spPr>
            <a:ln w="50800" cap="rnd">
              <a:solidFill>
                <a:srgbClr val="FFC000"/>
              </a:solidFill>
              <a:round/>
            </a:ln>
            <a:effectLst/>
          </c:spPr>
          <c:marker>
            <c:symbol val="none"/>
          </c:marker>
          <c:dLbls>
            <c:dLbl>
              <c:idx val="1"/>
              <c:layout>
                <c:manualLayout>
                  <c:x val="-1.6423357664233577E-2"/>
                  <c:y val="6.568144499178981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759-4954-9287-6F7424F60692}"/>
                </c:ext>
                <c:ext xmlns:c15="http://schemas.microsoft.com/office/drawing/2012/chart" uri="{CE6537A1-D6FC-4f65-9D91-7224C49458BB}"/>
              </c:extLst>
            </c:dLbl>
            <c:dLbl>
              <c:idx val="26"/>
              <c:layout>
                <c:manualLayout>
                  <c:x val="-4.1970802919708027E-2"/>
                  <c:y val="-1.0213245540249044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759-4954-9287-6F7424F60692}"/>
                </c:ext>
                <c:ext xmlns:c15="http://schemas.microsoft.com/office/drawing/2012/chart" uri="{CE6537A1-D6FC-4f65-9D91-7224C49458BB}"/>
              </c:extLst>
            </c:dLbl>
            <c:dLbl>
              <c:idx val="49"/>
              <c:layout>
                <c:manualLayout>
                  <c:x val="-2.4681471891834436E-2"/>
                  <c:y val="-1.0213245540249044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9759-4954-9287-6F7424F60692}"/>
                </c:ext>
                <c:ext xmlns:c15="http://schemas.microsoft.com/office/drawing/2012/chart" uri="{CE6537A1-D6FC-4f65-9D91-7224C49458BB}"/>
              </c:extLst>
            </c:dLbl>
            <c:dLbl>
              <c:idx val="73"/>
              <c:layout>
                <c:manualLayout>
                  <c:x val="-3.467153284671532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9759-4954-9287-6F7424F60692}"/>
                </c:ext>
                <c:ext xmlns:c15="http://schemas.microsoft.com/office/drawing/2012/chart" uri="{CE6537A1-D6FC-4f65-9D91-7224C49458BB}"/>
              </c:extLst>
            </c:dLbl>
            <c:dLbl>
              <c:idx val="96"/>
              <c:layout>
                <c:manualLayout>
                  <c:x val="-3.102189781021897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759-4954-9287-6F7424F60692}"/>
                </c:ext>
                <c:ext xmlns:c15="http://schemas.microsoft.com/office/drawing/2012/chart" uri="{CE6537A1-D6FC-4f65-9D91-7224C49458BB}"/>
              </c:extLst>
            </c:dLbl>
            <c:dLbl>
              <c:idx val="119"/>
              <c:layout>
                <c:manualLayout>
                  <c:x val="-3.0297512025567724E-2"/>
                  <c:y val="-5.570925558836211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9759-4954-9287-6F7424F60692}"/>
                </c:ext>
                <c:ext xmlns:c15="http://schemas.microsoft.com/office/drawing/2012/chart" uri="{CE6537A1-D6FC-4f65-9D91-7224C49458BB}"/>
              </c:extLst>
            </c:dLbl>
            <c:dLbl>
              <c:idx val="12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9759-4954-9287-6F7424F60692}"/>
                </c:ext>
                <c:ext xmlns:c15="http://schemas.microsoft.com/office/drawing/2012/chart" uri="{CE6537A1-D6FC-4f65-9D91-7224C49458BB}"/>
              </c:extLst>
            </c:dLbl>
            <c:dLbl>
              <c:idx val="138"/>
              <c:layout>
                <c:manualLayout>
                  <c:x val="-1.0099170675189201E-2"/>
                  <c:y val="0"/>
                </c:manualLayout>
              </c:layout>
              <c:tx>
                <c:rich>
                  <a:bodyPr/>
                  <a:lstStyle/>
                  <a:p>
                    <a:fld id="{3B1AFCD5-647B-4062-836D-F8F480F81664}" type="CELLREF">
                      <a:rPr lang="en-US" smtClean="0"/>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9759-4954-9287-6F7424F60692}"/>
                </c:ext>
                <c:ext xmlns:c15="http://schemas.microsoft.com/office/drawing/2012/chart" uri="{CE6537A1-D6FC-4f65-9D91-7224C49458BB}">
                  <c15:dlblFieldTable>
                    <c15:dlblFTEntry>
                      <c15:txfldGUID>{3B1AFCD5-647B-4062-836D-F8F480F81664}</c15:txfldGUID>
                      <c15:f>NVEmp!$D$139</c15:f>
                      <c15:dlblFieldTableCache>
                        <c:ptCount val="1"/>
                        <c:pt idx="0">
                          <c:v>29.1</c:v>
                        </c:pt>
                      </c15:dlblFieldTableCache>
                    </c15:dlblFTEntry>
                  </c15:dlblFieldTable>
                  <c15:showDataLabelsRange val="0"/>
                </c:ext>
              </c:extLst>
            </c:dLbl>
            <c:numFmt formatCode="#,##0.0" sourceLinked="0"/>
            <c:spPr>
              <a:solidFill>
                <a:schemeClr val="lt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NVEmp!$A$14:$A$146</c:f>
              <c:numCache>
                <c:formatCode>mmm\-yy</c:formatCode>
                <c:ptCount val="13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41684</c:v>
                </c:pt>
                <c:pt idx="98">
                  <c:v>41712</c:v>
                </c:pt>
                <c:pt idx="99">
                  <c:v>41743</c:v>
                </c:pt>
                <c:pt idx="100">
                  <c:v>41773</c:v>
                </c:pt>
                <c:pt idx="101">
                  <c:v>41804</c:v>
                </c:pt>
                <c:pt idx="102">
                  <c:v>41834</c:v>
                </c:pt>
                <c:pt idx="103">
                  <c:v>41865</c:v>
                </c:pt>
                <c:pt idx="104">
                  <c:v>41896</c:v>
                </c:pt>
                <c:pt idx="105">
                  <c:v>41926</c:v>
                </c:pt>
                <c:pt idx="106">
                  <c:v>41957</c:v>
                </c:pt>
                <c:pt idx="107">
                  <c:v>41987</c:v>
                </c:pt>
                <c:pt idx="108">
                  <c:v>42018</c:v>
                </c:pt>
                <c:pt idx="109">
                  <c:v>42049</c:v>
                </c:pt>
                <c:pt idx="110">
                  <c:v>42077</c:v>
                </c:pt>
                <c:pt idx="111">
                  <c:v>42108</c:v>
                </c:pt>
                <c:pt idx="112">
                  <c:v>42138</c:v>
                </c:pt>
                <c:pt idx="113">
                  <c:v>42169</c:v>
                </c:pt>
                <c:pt idx="114">
                  <c:v>42199</c:v>
                </c:pt>
                <c:pt idx="115">
                  <c:v>42230</c:v>
                </c:pt>
                <c:pt idx="116">
                  <c:v>42261</c:v>
                </c:pt>
                <c:pt idx="117">
                  <c:v>42291</c:v>
                </c:pt>
                <c:pt idx="118">
                  <c:v>42322</c:v>
                </c:pt>
                <c:pt idx="119">
                  <c:v>42352</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numCache>
            </c:numRef>
          </c:cat>
          <c:val>
            <c:numRef>
              <c:f>NVEmp!$D$14:$D$146</c:f>
              <c:numCache>
                <c:formatCode>#,##0.0</c:formatCode>
                <c:ptCount val="133"/>
                <c:pt idx="0">
                  <c:v>20.6</c:v>
                </c:pt>
                <c:pt idx="1">
                  <c:v>20.8</c:v>
                </c:pt>
                <c:pt idx="2">
                  <c:v>20.9</c:v>
                </c:pt>
                <c:pt idx="3">
                  <c:v>20.7</c:v>
                </c:pt>
                <c:pt idx="4">
                  <c:v>20.7</c:v>
                </c:pt>
                <c:pt idx="5">
                  <c:v>20.8</c:v>
                </c:pt>
                <c:pt idx="6">
                  <c:v>20.9</c:v>
                </c:pt>
                <c:pt idx="7">
                  <c:v>21</c:v>
                </c:pt>
                <c:pt idx="8">
                  <c:v>21.2</c:v>
                </c:pt>
                <c:pt idx="9">
                  <c:v>21.2</c:v>
                </c:pt>
                <c:pt idx="10">
                  <c:v>21.5</c:v>
                </c:pt>
                <c:pt idx="11">
                  <c:v>21.6</c:v>
                </c:pt>
                <c:pt idx="12" formatCode="General">
                  <c:v>21.6</c:v>
                </c:pt>
                <c:pt idx="13" formatCode="General">
                  <c:v>21.8</c:v>
                </c:pt>
                <c:pt idx="14" formatCode="General">
                  <c:v>21.8</c:v>
                </c:pt>
                <c:pt idx="15" formatCode="General">
                  <c:v>21.9</c:v>
                </c:pt>
                <c:pt idx="16" formatCode="General">
                  <c:v>21.8</c:v>
                </c:pt>
                <c:pt idx="17" formatCode="General">
                  <c:v>21.9</c:v>
                </c:pt>
                <c:pt idx="18" formatCode="General">
                  <c:v>22.3</c:v>
                </c:pt>
                <c:pt idx="19" formatCode="General">
                  <c:v>22.3</c:v>
                </c:pt>
                <c:pt idx="20" formatCode="General">
                  <c:v>22.3</c:v>
                </c:pt>
                <c:pt idx="21" formatCode="General">
                  <c:v>22.1</c:v>
                </c:pt>
                <c:pt idx="22" formatCode="General">
                  <c:v>22.2</c:v>
                </c:pt>
                <c:pt idx="23" formatCode="General">
                  <c:v>22.3</c:v>
                </c:pt>
                <c:pt idx="24" formatCode="General">
                  <c:v>22.4</c:v>
                </c:pt>
                <c:pt idx="25" formatCode="General">
                  <c:v>22.5</c:v>
                </c:pt>
                <c:pt idx="26" formatCode="General">
                  <c:v>22.6</c:v>
                </c:pt>
                <c:pt idx="27" formatCode="General">
                  <c:v>22.8</c:v>
                </c:pt>
                <c:pt idx="28" formatCode="General">
                  <c:v>22.9</c:v>
                </c:pt>
                <c:pt idx="29" formatCode="General">
                  <c:v>22.8</c:v>
                </c:pt>
                <c:pt idx="30" formatCode="General">
                  <c:v>22.9</c:v>
                </c:pt>
                <c:pt idx="31" formatCode="General">
                  <c:v>22.9</c:v>
                </c:pt>
                <c:pt idx="32" formatCode="General">
                  <c:v>22.9</c:v>
                </c:pt>
                <c:pt idx="33" formatCode="General">
                  <c:v>22.9</c:v>
                </c:pt>
                <c:pt idx="34" formatCode="General">
                  <c:v>23</c:v>
                </c:pt>
                <c:pt idx="35" formatCode="General">
                  <c:v>22.9</c:v>
                </c:pt>
                <c:pt idx="36" formatCode="General">
                  <c:v>22.7</c:v>
                </c:pt>
                <c:pt idx="37" formatCode="General">
                  <c:v>22.8</c:v>
                </c:pt>
                <c:pt idx="38" formatCode="General">
                  <c:v>22.8</c:v>
                </c:pt>
                <c:pt idx="39" formatCode="General">
                  <c:v>22.9</c:v>
                </c:pt>
                <c:pt idx="40" formatCode="General">
                  <c:v>23</c:v>
                </c:pt>
                <c:pt idx="41" formatCode="General">
                  <c:v>23</c:v>
                </c:pt>
                <c:pt idx="42" formatCode="General">
                  <c:v>23.1</c:v>
                </c:pt>
                <c:pt idx="43" formatCode="General">
                  <c:v>23.2</c:v>
                </c:pt>
                <c:pt idx="44" formatCode="General">
                  <c:v>23.2</c:v>
                </c:pt>
                <c:pt idx="45" formatCode="General">
                  <c:v>23.3</c:v>
                </c:pt>
                <c:pt idx="46" formatCode="General">
                  <c:v>23.3</c:v>
                </c:pt>
                <c:pt idx="47" formatCode="General">
                  <c:v>23.3</c:v>
                </c:pt>
                <c:pt idx="48" formatCode="General">
                  <c:v>23.4</c:v>
                </c:pt>
                <c:pt idx="49" formatCode="General">
                  <c:v>23.4</c:v>
                </c:pt>
                <c:pt idx="50" formatCode="General">
                  <c:v>23.5</c:v>
                </c:pt>
                <c:pt idx="51" formatCode="General">
                  <c:v>23.5</c:v>
                </c:pt>
                <c:pt idx="52" formatCode="General">
                  <c:v>23.5</c:v>
                </c:pt>
                <c:pt idx="53" formatCode="General">
                  <c:v>23.5</c:v>
                </c:pt>
                <c:pt idx="54" formatCode="General">
                  <c:v>23.6</c:v>
                </c:pt>
                <c:pt idx="55" formatCode="General">
                  <c:v>23.5</c:v>
                </c:pt>
                <c:pt idx="56" formatCode="General">
                  <c:v>23.5</c:v>
                </c:pt>
                <c:pt idx="57" formatCode="General">
                  <c:v>23.6</c:v>
                </c:pt>
                <c:pt idx="58" formatCode="General">
                  <c:v>23.6</c:v>
                </c:pt>
                <c:pt idx="59" formatCode="General">
                  <c:v>23.8</c:v>
                </c:pt>
                <c:pt idx="60" formatCode="General">
                  <c:v>23.9</c:v>
                </c:pt>
                <c:pt idx="61" formatCode="General">
                  <c:v>24</c:v>
                </c:pt>
                <c:pt idx="62" formatCode="General">
                  <c:v>24.1</c:v>
                </c:pt>
                <c:pt idx="63" formatCode="General">
                  <c:v>24.2</c:v>
                </c:pt>
                <c:pt idx="64" formatCode="General">
                  <c:v>24.2</c:v>
                </c:pt>
                <c:pt idx="65" formatCode="General">
                  <c:v>24.2</c:v>
                </c:pt>
                <c:pt idx="66" formatCode="General">
                  <c:v>24.2</c:v>
                </c:pt>
                <c:pt idx="67" formatCode="General">
                  <c:v>24.3</c:v>
                </c:pt>
                <c:pt idx="68" formatCode="General">
                  <c:v>24.2</c:v>
                </c:pt>
                <c:pt idx="69" formatCode="General">
                  <c:v>24.2</c:v>
                </c:pt>
                <c:pt idx="70" formatCode="General">
                  <c:v>24.4</c:v>
                </c:pt>
                <c:pt idx="71" formatCode="General">
                  <c:v>24.4</c:v>
                </c:pt>
                <c:pt idx="72" formatCode="General">
                  <c:v>24.4</c:v>
                </c:pt>
                <c:pt idx="73" formatCode="General">
                  <c:v>24.5</c:v>
                </c:pt>
                <c:pt idx="74" formatCode="General">
                  <c:v>24.7</c:v>
                </c:pt>
                <c:pt idx="75" formatCode="General">
                  <c:v>24.6</c:v>
                </c:pt>
                <c:pt idx="76" formatCode="General">
                  <c:v>24.5</c:v>
                </c:pt>
                <c:pt idx="77" formatCode="General">
                  <c:v>24.5</c:v>
                </c:pt>
                <c:pt idx="78" formatCode="General">
                  <c:v>24.2</c:v>
                </c:pt>
                <c:pt idx="79" formatCode="General">
                  <c:v>24.5</c:v>
                </c:pt>
                <c:pt idx="80" formatCode="General">
                  <c:v>24.2</c:v>
                </c:pt>
                <c:pt idx="81" formatCode="General">
                  <c:v>24.3</c:v>
                </c:pt>
                <c:pt idx="82" formatCode="General">
                  <c:v>24.3</c:v>
                </c:pt>
                <c:pt idx="83" formatCode="General">
                  <c:v>24.3</c:v>
                </c:pt>
                <c:pt idx="84" formatCode="General">
                  <c:v>24.2</c:v>
                </c:pt>
                <c:pt idx="85" formatCode="General">
                  <c:v>24.3</c:v>
                </c:pt>
                <c:pt idx="86" formatCode="General">
                  <c:v>24.4</c:v>
                </c:pt>
                <c:pt idx="87" formatCode="General">
                  <c:v>24.3</c:v>
                </c:pt>
                <c:pt idx="88" formatCode="General">
                  <c:v>24.3</c:v>
                </c:pt>
                <c:pt idx="89" formatCode="General">
                  <c:v>24.4</c:v>
                </c:pt>
                <c:pt idx="90" formatCode="General">
                  <c:v>24.4</c:v>
                </c:pt>
                <c:pt idx="91" formatCode="General">
                  <c:v>24.5</c:v>
                </c:pt>
                <c:pt idx="92" formatCode="General">
                  <c:v>24.6</c:v>
                </c:pt>
                <c:pt idx="93" formatCode="General">
                  <c:v>24.7</c:v>
                </c:pt>
                <c:pt idx="94" formatCode="General">
                  <c:v>25</c:v>
                </c:pt>
                <c:pt idx="95" formatCode="General">
                  <c:v>25.1</c:v>
                </c:pt>
                <c:pt idx="96" formatCode="General">
                  <c:v>25</c:v>
                </c:pt>
                <c:pt idx="97" formatCode="General">
                  <c:v>25.1</c:v>
                </c:pt>
                <c:pt idx="98" formatCode="General">
                  <c:v>25.3</c:v>
                </c:pt>
                <c:pt idx="99" formatCode="General">
                  <c:v>25.4</c:v>
                </c:pt>
                <c:pt idx="100" formatCode="General">
                  <c:v>25.5</c:v>
                </c:pt>
                <c:pt idx="101" formatCode="General">
                  <c:v>25.4</c:v>
                </c:pt>
                <c:pt idx="102" formatCode="General">
                  <c:v>25.6</c:v>
                </c:pt>
                <c:pt idx="103" formatCode="General">
                  <c:v>25.6</c:v>
                </c:pt>
                <c:pt idx="104" formatCode="General">
                  <c:v>25.7</c:v>
                </c:pt>
                <c:pt idx="105" formatCode="General">
                  <c:v>26</c:v>
                </c:pt>
                <c:pt idx="106" formatCode="General">
                  <c:v>26.2</c:v>
                </c:pt>
                <c:pt idx="107" formatCode="General">
                  <c:v>26.3</c:v>
                </c:pt>
                <c:pt idx="108" formatCode="General">
                  <c:v>26.2</c:v>
                </c:pt>
                <c:pt idx="109" formatCode="General">
                  <c:v>26.4</c:v>
                </c:pt>
                <c:pt idx="110" formatCode="General">
                  <c:v>26.6</c:v>
                </c:pt>
                <c:pt idx="111" formatCode="General">
                  <c:v>26.9</c:v>
                </c:pt>
                <c:pt idx="112" formatCode="General">
                  <c:v>26.8</c:v>
                </c:pt>
                <c:pt idx="113" formatCode="General">
                  <c:v>27</c:v>
                </c:pt>
                <c:pt idx="114" formatCode="General">
                  <c:v>27.3</c:v>
                </c:pt>
                <c:pt idx="115" formatCode="General">
                  <c:v>27.5</c:v>
                </c:pt>
                <c:pt idx="116" formatCode="General">
                  <c:v>27.6</c:v>
                </c:pt>
                <c:pt idx="117" formatCode="General">
                  <c:v>27.7</c:v>
                </c:pt>
                <c:pt idx="118" formatCode="General">
                  <c:v>27.8</c:v>
                </c:pt>
                <c:pt idx="119" formatCode="General">
                  <c:v>27.9</c:v>
                </c:pt>
                <c:pt idx="120" formatCode="General">
                  <c:v>28.2</c:v>
                </c:pt>
                <c:pt idx="121" formatCode="General">
                  <c:v>28.5</c:v>
                </c:pt>
                <c:pt idx="122" formatCode="General">
                  <c:v>28.6</c:v>
                </c:pt>
                <c:pt idx="123" formatCode="General">
                  <c:v>28.9</c:v>
                </c:pt>
                <c:pt idx="124" formatCode="0.0">
                  <c:v>29</c:v>
                </c:pt>
                <c:pt idx="125" formatCode="General">
                  <c:v>29.1</c:v>
                </c:pt>
                <c:pt idx="126" formatCode="General">
                  <c:v>29.2</c:v>
                </c:pt>
                <c:pt idx="127">
                  <c:v>29.5</c:v>
                </c:pt>
                <c:pt idx="128">
                  <c:v>29.6</c:v>
                </c:pt>
                <c:pt idx="129">
                  <c:v>29.7</c:v>
                </c:pt>
                <c:pt idx="130">
                  <c:v>29.8</c:v>
                </c:pt>
                <c:pt idx="131">
                  <c:v>29.9</c:v>
                </c:pt>
                <c:pt idx="132">
                  <c:v>29.8</c:v>
                </c:pt>
              </c:numCache>
            </c:numRef>
          </c:val>
          <c:smooth val="0"/>
          <c:extLst xmlns:c16r2="http://schemas.microsoft.com/office/drawing/2015/06/chart">
            <c:ext xmlns:c16="http://schemas.microsoft.com/office/drawing/2014/chart" uri="{C3380CC4-5D6E-409C-BE32-E72D297353CC}">
              <c16:uniqueId val="{00000017-9759-4954-9287-6F7424F60692}"/>
            </c:ext>
          </c:extLst>
        </c:ser>
        <c:dLbls>
          <c:showLegendKey val="0"/>
          <c:showVal val="0"/>
          <c:showCatName val="0"/>
          <c:showSerName val="0"/>
          <c:showPercent val="0"/>
          <c:showBubbleSize val="0"/>
        </c:dLbls>
        <c:smooth val="0"/>
        <c:axId val="248016632"/>
        <c:axId val="248017416"/>
      </c:lineChart>
      <c:dateAx>
        <c:axId val="248016632"/>
        <c:scaling>
          <c:orientation val="minMax"/>
        </c:scaling>
        <c:delete val="0"/>
        <c:axPos val="b"/>
        <c:numFmt formatCode="*y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8017416"/>
        <c:crosses val="autoZero"/>
        <c:auto val="1"/>
        <c:lblOffset val="100"/>
        <c:baseTimeUnit val="days"/>
        <c:majorUnit val="1"/>
        <c:majorTimeUnit val="years"/>
      </c:dateAx>
      <c:valAx>
        <c:axId val="248017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8016632"/>
        <c:crosses val="autoZero"/>
        <c:crossBetween val="between"/>
      </c:valAx>
      <c:spPr>
        <a:noFill/>
        <a:ln w="12700" cap="flat" cmpd="sng" algn="ctr">
          <a:no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55795438146465E-2"/>
          <c:y val="4.4106663220306541E-2"/>
          <c:w val="0.90286351706036749"/>
          <c:h val="0.77904946298962796"/>
        </c:manualLayout>
      </c:layout>
      <c:lineChart>
        <c:grouping val="standard"/>
        <c:varyColors val="0"/>
        <c:ser>
          <c:idx val="2"/>
          <c:order val="0"/>
          <c:tx>
            <c:strRef>
              <c:f>NVRetention!$A$50</c:f>
              <c:strCache>
                <c:ptCount val="1"/>
                <c:pt idx="0">
                  <c:v>North GME Total</c:v>
                </c:pt>
              </c:strCache>
            </c:strRef>
          </c:tx>
          <c:spPr>
            <a:ln w="28575" cap="rnd">
              <a:solidFill>
                <a:schemeClr val="accent1">
                  <a:lumMod val="50000"/>
                </a:schemeClr>
              </a:solidFill>
              <a:round/>
            </a:ln>
            <a:effectLst/>
          </c:spPr>
          <c:marker>
            <c:symbol val="none"/>
          </c:marker>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NVRetention!$B$50:$K$50</c:f>
              <c:numCache>
                <c:formatCode>General</c:formatCode>
                <c:ptCount val="10"/>
                <c:pt idx="0">
                  <c:v>13</c:v>
                </c:pt>
                <c:pt idx="1">
                  <c:v>18</c:v>
                </c:pt>
                <c:pt idx="2">
                  <c:v>15</c:v>
                </c:pt>
                <c:pt idx="3">
                  <c:v>16</c:v>
                </c:pt>
                <c:pt idx="4">
                  <c:v>11</c:v>
                </c:pt>
                <c:pt idx="5">
                  <c:v>15</c:v>
                </c:pt>
                <c:pt idx="6">
                  <c:v>11</c:v>
                </c:pt>
                <c:pt idx="7">
                  <c:v>19</c:v>
                </c:pt>
                <c:pt idx="8">
                  <c:v>18</c:v>
                </c:pt>
                <c:pt idx="9">
                  <c:v>17</c:v>
                </c:pt>
              </c:numCache>
            </c:numRef>
          </c:val>
          <c:smooth val="0"/>
        </c:ser>
        <c:ser>
          <c:idx val="0"/>
          <c:order val="1"/>
          <c:tx>
            <c:strRef>
              <c:f>NVRetention!$A$42</c:f>
              <c:strCache>
                <c:ptCount val="1"/>
                <c:pt idx="0">
                  <c:v>North Residencies</c:v>
                </c:pt>
              </c:strCache>
            </c:strRef>
          </c:tx>
          <c:spPr>
            <a:ln w="28575" cap="rnd">
              <a:solidFill>
                <a:schemeClr val="accent1">
                  <a:lumMod val="50000"/>
                </a:schemeClr>
              </a:solidFill>
              <a:prstDash val="dash"/>
              <a:round/>
            </a:ln>
            <a:effectLst/>
          </c:spPr>
          <c:marker>
            <c:symbol val="none"/>
          </c:marker>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NVRetention!$B$42:$K$42</c:f>
              <c:numCache>
                <c:formatCode>General</c:formatCode>
                <c:ptCount val="10"/>
                <c:pt idx="0">
                  <c:v>13</c:v>
                </c:pt>
                <c:pt idx="1">
                  <c:v>13</c:v>
                </c:pt>
                <c:pt idx="2">
                  <c:v>11</c:v>
                </c:pt>
                <c:pt idx="3">
                  <c:v>12</c:v>
                </c:pt>
                <c:pt idx="4">
                  <c:v>9</c:v>
                </c:pt>
                <c:pt idx="5">
                  <c:v>10</c:v>
                </c:pt>
                <c:pt idx="6">
                  <c:v>8</c:v>
                </c:pt>
                <c:pt idx="7">
                  <c:v>15</c:v>
                </c:pt>
                <c:pt idx="8">
                  <c:v>14</c:v>
                </c:pt>
                <c:pt idx="9">
                  <c:v>12</c:v>
                </c:pt>
              </c:numCache>
            </c:numRef>
          </c:val>
          <c:smooth val="0"/>
        </c:ser>
        <c:ser>
          <c:idx val="1"/>
          <c:order val="2"/>
          <c:tx>
            <c:strRef>
              <c:f>NVRetention!$A$49</c:f>
              <c:strCache>
                <c:ptCount val="1"/>
                <c:pt idx="0">
                  <c:v>North Fellowships</c:v>
                </c:pt>
              </c:strCache>
            </c:strRef>
          </c:tx>
          <c:spPr>
            <a:ln w="28575" cap="rnd">
              <a:solidFill>
                <a:schemeClr val="accent1">
                  <a:lumMod val="50000"/>
                </a:schemeClr>
              </a:solidFill>
              <a:prstDash val="sysDot"/>
              <a:round/>
            </a:ln>
            <a:effectLst/>
          </c:spPr>
          <c:marker>
            <c:symbol val="none"/>
          </c:marker>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NVRetention!$B$49:$K$49</c:f>
              <c:numCache>
                <c:formatCode>General</c:formatCode>
                <c:ptCount val="10"/>
                <c:pt idx="0">
                  <c:v>0</c:v>
                </c:pt>
                <c:pt idx="1">
                  <c:v>5</c:v>
                </c:pt>
                <c:pt idx="2">
                  <c:v>4</c:v>
                </c:pt>
                <c:pt idx="3">
                  <c:v>4</c:v>
                </c:pt>
                <c:pt idx="4">
                  <c:v>2</c:v>
                </c:pt>
                <c:pt idx="5">
                  <c:v>5</c:v>
                </c:pt>
                <c:pt idx="6">
                  <c:v>3</c:v>
                </c:pt>
                <c:pt idx="7">
                  <c:v>4</c:v>
                </c:pt>
                <c:pt idx="8">
                  <c:v>4</c:v>
                </c:pt>
                <c:pt idx="9">
                  <c:v>5</c:v>
                </c:pt>
              </c:numCache>
            </c:numRef>
          </c:val>
          <c:smooth val="0"/>
        </c:ser>
        <c:dLbls>
          <c:showLegendKey val="0"/>
          <c:showVal val="0"/>
          <c:showCatName val="0"/>
          <c:showSerName val="0"/>
          <c:showPercent val="0"/>
          <c:showBubbleSize val="0"/>
        </c:dLbls>
        <c:smooth val="0"/>
        <c:axId val="249087800"/>
        <c:axId val="249088192"/>
      </c:lineChart>
      <c:catAx>
        <c:axId val="24908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088192"/>
        <c:crosses val="autoZero"/>
        <c:auto val="1"/>
        <c:lblAlgn val="ctr"/>
        <c:lblOffset val="100"/>
        <c:noMultiLvlLbl val="0"/>
      </c:catAx>
      <c:valAx>
        <c:axId val="24908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9087800"/>
        <c:crosses val="autoZero"/>
        <c:crossBetween val="between"/>
        <c:majorUnit val="4"/>
      </c:valAx>
      <c:spPr>
        <a:noFill/>
        <a:ln>
          <a:noFill/>
        </a:ln>
        <a:effectLst/>
      </c:spPr>
    </c:plotArea>
    <c:legend>
      <c:legendPos val="b"/>
      <c:layout>
        <c:manualLayout>
          <c:xMode val="edge"/>
          <c:yMode val="edge"/>
          <c:x val="0.12976565338459015"/>
          <c:y val="0.91829064202758737"/>
          <c:w val="0.74046869323081976"/>
          <c:h val="6.9377518863101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'Retention%'!$A$50</c:f>
              <c:strCache>
                <c:ptCount val="1"/>
                <c:pt idx="0">
                  <c:v>North GME Total</c:v>
                </c:pt>
              </c:strCache>
            </c:strRef>
          </c:tx>
          <c:spPr>
            <a:ln w="28575" cap="rnd">
              <a:solidFill>
                <a:schemeClr val="accent1">
                  <a:lumMod val="50000"/>
                </a:schemeClr>
              </a:solidFill>
              <a:prstDash val="solid"/>
              <a:round/>
            </a:ln>
            <a:effectLst/>
          </c:spPr>
          <c:marker>
            <c:symbol val="none"/>
          </c:marker>
          <c:dLbls>
            <c:spPr>
              <a:solidFill>
                <a:sysClr val="window" lastClr="FFFFFF"/>
              </a:solidFill>
              <a:ln>
                <a:solidFill>
                  <a:schemeClr val="tx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'Retention%'!$B$50:$K$50</c:f>
              <c:numCache>
                <c:formatCode>0.0</c:formatCode>
                <c:ptCount val="10"/>
                <c:pt idx="0">
                  <c:v>65</c:v>
                </c:pt>
                <c:pt idx="1">
                  <c:v>78.260869565217391</c:v>
                </c:pt>
                <c:pt idx="2">
                  <c:v>57.692307692307686</c:v>
                </c:pt>
                <c:pt idx="3">
                  <c:v>57.142857142857139</c:v>
                </c:pt>
                <c:pt idx="4">
                  <c:v>42.307692307692307</c:v>
                </c:pt>
                <c:pt idx="5">
                  <c:v>53.571428571428569</c:v>
                </c:pt>
                <c:pt idx="6">
                  <c:v>45.833333333333329</c:v>
                </c:pt>
                <c:pt idx="7">
                  <c:v>59.375</c:v>
                </c:pt>
                <c:pt idx="8">
                  <c:v>54.54545454545454</c:v>
                </c:pt>
                <c:pt idx="9">
                  <c:v>47.222222222222221</c:v>
                </c:pt>
              </c:numCache>
            </c:numRef>
          </c:val>
          <c:smooth val="0"/>
        </c:ser>
        <c:ser>
          <c:idx val="0"/>
          <c:order val="1"/>
          <c:tx>
            <c:strRef>
              <c:f>'Retention%'!$A$42</c:f>
              <c:strCache>
                <c:ptCount val="1"/>
                <c:pt idx="0">
                  <c:v>North Residencies</c:v>
                </c:pt>
              </c:strCache>
            </c:strRef>
          </c:tx>
          <c:spPr>
            <a:ln w="28575" cap="rnd" cmpd="sng">
              <a:solidFill>
                <a:schemeClr val="accent1">
                  <a:lumMod val="50000"/>
                </a:schemeClr>
              </a:solidFill>
              <a:prstDash val="dash"/>
              <a:round/>
            </a:ln>
            <a:effectLst/>
          </c:spPr>
          <c:marker>
            <c:symbol val="none"/>
          </c:marker>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'Retention%'!$B$42:$K$42</c:f>
              <c:numCache>
                <c:formatCode>0.0</c:formatCode>
                <c:ptCount val="10"/>
                <c:pt idx="0">
                  <c:v>68.421052631578945</c:v>
                </c:pt>
                <c:pt idx="1">
                  <c:v>72.222222222222214</c:v>
                </c:pt>
                <c:pt idx="2">
                  <c:v>57.894736842105267</c:v>
                </c:pt>
                <c:pt idx="3">
                  <c:v>60</c:v>
                </c:pt>
                <c:pt idx="4">
                  <c:v>45</c:v>
                </c:pt>
                <c:pt idx="5">
                  <c:v>50</c:v>
                </c:pt>
                <c:pt idx="6">
                  <c:v>40</c:v>
                </c:pt>
                <c:pt idx="7">
                  <c:v>62.5</c:v>
                </c:pt>
                <c:pt idx="8">
                  <c:v>56.000000000000007</c:v>
                </c:pt>
                <c:pt idx="9">
                  <c:v>46.153846153846153</c:v>
                </c:pt>
              </c:numCache>
            </c:numRef>
          </c:val>
          <c:smooth val="0"/>
        </c:ser>
        <c:ser>
          <c:idx val="1"/>
          <c:order val="2"/>
          <c:tx>
            <c:strRef>
              <c:f>'Retention%'!$A$49</c:f>
              <c:strCache>
                <c:ptCount val="1"/>
                <c:pt idx="0">
                  <c:v>North Fellowships</c:v>
                </c:pt>
              </c:strCache>
            </c:strRef>
          </c:tx>
          <c:spPr>
            <a:ln w="28575" cap="rnd">
              <a:solidFill>
                <a:schemeClr val="accent1">
                  <a:lumMod val="50000"/>
                </a:schemeClr>
              </a:solidFill>
              <a:prstDash val="sysDot"/>
              <a:round/>
            </a:ln>
            <a:effectLst/>
          </c:spPr>
          <c:marker>
            <c:symbol val="none"/>
          </c:marker>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'Retention%'!$B$49:$K$49</c:f>
              <c:numCache>
                <c:formatCode>0.0</c:formatCode>
                <c:ptCount val="10"/>
                <c:pt idx="0">
                  <c:v>0</c:v>
                </c:pt>
                <c:pt idx="1">
                  <c:v>100</c:v>
                </c:pt>
                <c:pt idx="2">
                  <c:v>57.142857142857139</c:v>
                </c:pt>
                <c:pt idx="3">
                  <c:v>50</c:v>
                </c:pt>
                <c:pt idx="4">
                  <c:v>33.333333333333329</c:v>
                </c:pt>
                <c:pt idx="5">
                  <c:v>62.5</c:v>
                </c:pt>
                <c:pt idx="6">
                  <c:v>75</c:v>
                </c:pt>
                <c:pt idx="7">
                  <c:v>50</c:v>
                </c:pt>
                <c:pt idx="8">
                  <c:v>50</c:v>
                </c:pt>
                <c:pt idx="9">
                  <c:v>50</c:v>
                </c:pt>
              </c:numCache>
            </c:numRef>
          </c:val>
          <c:smooth val="0"/>
        </c:ser>
        <c:dLbls>
          <c:showLegendKey val="0"/>
          <c:showVal val="0"/>
          <c:showCatName val="0"/>
          <c:showSerName val="0"/>
          <c:showPercent val="0"/>
          <c:showBubbleSize val="0"/>
        </c:dLbls>
        <c:smooth val="0"/>
        <c:axId val="249321776"/>
        <c:axId val="249322168"/>
      </c:lineChart>
      <c:catAx>
        <c:axId val="24932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322168"/>
        <c:crosses val="autoZero"/>
        <c:auto val="1"/>
        <c:lblAlgn val="ctr"/>
        <c:lblOffset val="100"/>
        <c:noMultiLvlLbl val="0"/>
      </c:catAx>
      <c:valAx>
        <c:axId val="249322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9321776"/>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90416525567213E-2"/>
          <c:y val="4.6294391393928921E-2"/>
          <c:w val="0.8938160514730783"/>
          <c:h val="0.77151087709128385"/>
        </c:manualLayout>
      </c:layout>
      <c:lineChart>
        <c:grouping val="standard"/>
        <c:varyColors val="0"/>
        <c:ser>
          <c:idx val="1"/>
          <c:order val="0"/>
          <c:tx>
            <c:strRef>
              <c:f>LVEmp!$B$1</c:f>
              <c:strCache>
                <c:ptCount val="1"/>
                <c:pt idx="0">
                  <c:v>Health Care and Social Assistance</c:v>
                </c:pt>
              </c:strCache>
            </c:strRef>
          </c:tx>
          <c:spPr>
            <a:ln w="50800" cap="rnd">
              <a:solidFill>
                <a:schemeClr val="accent1">
                  <a:lumMod val="75000"/>
                </a:schemeClr>
              </a:solidFill>
              <a:round/>
            </a:ln>
            <a:effectLst/>
          </c:spPr>
          <c:marker>
            <c:symbol val="none"/>
          </c:marker>
          <c:dLbls>
            <c:dLbl>
              <c:idx val="0"/>
              <c:layout>
                <c:manualLayout>
                  <c:x val="-1.2773722627737235E-2"/>
                  <c:y val="3.283994818600574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B83-44B8-ABC2-601EC8DC3431}"/>
                </c:ext>
                <c:ext xmlns:c15="http://schemas.microsoft.com/office/drawing/2012/chart" uri="{CE6537A1-D6FC-4f65-9D91-7224C49458BB}"/>
              </c:extLst>
            </c:dLbl>
            <c:dLbl>
              <c:idx val="26"/>
              <c:layout>
                <c:manualLayout>
                  <c:x val="-4.3795620437956206E-2"/>
                  <c:y val="2.785682107196012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B83-44B8-ABC2-601EC8DC3431}"/>
                </c:ext>
                <c:ext xmlns:c15="http://schemas.microsoft.com/office/drawing/2012/chart" uri="{CE6537A1-D6FC-4f65-9D91-7224C49458BB}">
                  <c15:layout>
                    <c:manualLayout>
                      <c:w val="4.9762773722627739E-2"/>
                      <c:h val="4.9163418056729566E-2"/>
                    </c:manualLayout>
                  </c15:layout>
                </c:ext>
              </c:extLst>
            </c:dLbl>
            <c:dLbl>
              <c:idx val="48"/>
              <c:layout>
                <c:manualLayout>
                  <c:x val="-3.185608074889381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480-4988-BAC7-BDCA9DD6645A}"/>
                </c:ext>
                <c:ext xmlns:c15="http://schemas.microsoft.com/office/drawing/2012/chart" uri="{CE6537A1-D6FC-4f65-9D91-7224C49458BB}"/>
              </c:extLst>
            </c:dLbl>
            <c:dLbl>
              <c:idx val="72"/>
              <c:layout>
                <c:manualLayout>
                  <c:x val="-3.185608074889394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B83-44B8-ABC2-601EC8DC3431}"/>
                </c:ext>
                <c:ext xmlns:c15="http://schemas.microsoft.com/office/drawing/2012/chart" uri="{CE6537A1-D6FC-4f65-9D91-7224C49458BB}"/>
              </c:extLst>
            </c:dLbl>
            <c:dLbl>
              <c:idx val="96"/>
              <c:layout>
                <c:manualLayout>
                  <c:x val="-4.0239259893339679E-2"/>
                  <c:y val="2.78546277941810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480-4988-BAC7-BDCA9DD6645A}"/>
                </c:ext>
                <c:ext xmlns:c15="http://schemas.microsoft.com/office/drawing/2012/chart" uri="{CE6537A1-D6FC-4f65-9D91-7224C49458BB}"/>
              </c:extLst>
            </c:dLbl>
            <c:dLbl>
              <c:idx val="120"/>
              <c:layout>
                <c:manualLayout>
                  <c:x val="-3.5209352406672237E-2"/>
                  <c:y val="2.785462779418093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83-44B8-ABC2-601EC8DC3431}"/>
                </c:ext>
                <c:ext xmlns:c15="http://schemas.microsoft.com/office/drawing/2012/chart" uri="{CE6537A1-D6FC-4f65-9D91-7224C49458BB}"/>
              </c:extLst>
            </c:dLbl>
            <c:dLbl>
              <c:idx val="131"/>
              <c:layout>
                <c:manualLayout>
                  <c:x val="-1.8442994117780755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480-4988-BAC7-BDCA9DD6645A}"/>
                </c:ext>
                <c:ext xmlns:c15="http://schemas.microsoft.com/office/drawing/2012/chart" uri="{CE6537A1-D6FC-4f65-9D91-7224C49458BB}"/>
              </c:extLst>
            </c:dLbl>
            <c:dLbl>
              <c:idx val="136"/>
              <c:layout>
                <c:manualLayout>
                  <c:x val="-6.8811378259397227E-3"/>
                  <c:y val="0"/>
                </c:manualLayout>
              </c:layout>
              <c:tx>
                <c:rich>
                  <a:bodyPr/>
                  <a:lstStyle/>
                  <a:p>
                    <a:fld id="{7D2BB332-D18D-4D84-B27D-0F83A7D4A975}" type="CELLREF">
                      <a:rPr lang="en-US" smtClean="0"/>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B83-44B8-ABC2-601EC8DC3431}"/>
                </c:ext>
                <c:ext xmlns:c15="http://schemas.microsoft.com/office/drawing/2012/chart" uri="{CE6537A1-D6FC-4f65-9D91-7224C49458BB}">
                  <c15:dlblFieldTable>
                    <c15:dlblFTEntry>
                      <c15:txfldGUID>{7D2BB332-D18D-4D84-B27D-0F83A7D4A975}</c15:txfldGUID>
                      <c15:f>LVEmp!$B$139</c15:f>
                      <c15:dlblFieldTableCache>
                        <c:ptCount val="1"/>
                        <c:pt idx="0">
                          <c:v>83.0</c:v>
                        </c:pt>
                      </c15:dlblFieldTableCache>
                    </c15:dlblFTEntry>
                  </c15:dlblFieldTable>
                  <c15:showDataLabelsRange val="0"/>
                </c:ext>
              </c:extLst>
            </c:dLbl>
            <c:dLbl>
              <c:idx val="13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B83-44B8-ABC2-601EC8DC3431}"/>
                </c:ext>
                <c:ext xmlns:c15="http://schemas.microsoft.com/office/drawing/2012/chart" uri="{CE6537A1-D6FC-4f65-9D91-7224C49458BB}"/>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LVEmp!$A$14:$A$146</c:f>
              <c:numCache>
                <c:formatCode>mmm\-yy</c:formatCode>
                <c:ptCount val="13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41684</c:v>
                </c:pt>
                <c:pt idx="98">
                  <c:v>41712</c:v>
                </c:pt>
                <c:pt idx="99">
                  <c:v>41743</c:v>
                </c:pt>
                <c:pt idx="100">
                  <c:v>41773</c:v>
                </c:pt>
                <c:pt idx="101">
                  <c:v>41804</c:v>
                </c:pt>
                <c:pt idx="102">
                  <c:v>41834</c:v>
                </c:pt>
                <c:pt idx="103">
                  <c:v>41865</c:v>
                </c:pt>
                <c:pt idx="104">
                  <c:v>41896</c:v>
                </c:pt>
                <c:pt idx="105">
                  <c:v>41926</c:v>
                </c:pt>
                <c:pt idx="106">
                  <c:v>41957</c:v>
                </c:pt>
                <c:pt idx="107">
                  <c:v>41987</c:v>
                </c:pt>
                <c:pt idx="108">
                  <c:v>42018</c:v>
                </c:pt>
                <c:pt idx="109">
                  <c:v>42049</c:v>
                </c:pt>
                <c:pt idx="110">
                  <c:v>42077</c:v>
                </c:pt>
                <c:pt idx="111">
                  <c:v>42108</c:v>
                </c:pt>
                <c:pt idx="112">
                  <c:v>42138</c:v>
                </c:pt>
                <c:pt idx="113">
                  <c:v>42169</c:v>
                </c:pt>
                <c:pt idx="114">
                  <c:v>42199</c:v>
                </c:pt>
                <c:pt idx="115">
                  <c:v>42230</c:v>
                </c:pt>
                <c:pt idx="116">
                  <c:v>42261</c:v>
                </c:pt>
                <c:pt idx="117">
                  <c:v>42291</c:v>
                </c:pt>
                <c:pt idx="118">
                  <c:v>42322</c:v>
                </c:pt>
                <c:pt idx="119">
                  <c:v>42352</c:v>
                </c:pt>
                <c:pt idx="120">
                  <c:v>42383</c:v>
                </c:pt>
                <c:pt idx="121">
                  <c:v>42414</c:v>
                </c:pt>
                <c:pt idx="122">
                  <c:v>42443</c:v>
                </c:pt>
                <c:pt idx="123">
                  <c:v>42474</c:v>
                </c:pt>
                <c:pt idx="124">
                  <c:v>42504</c:v>
                </c:pt>
                <c:pt idx="125">
                  <c:v>42535</c:v>
                </c:pt>
                <c:pt idx="126">
                  <c:v>42565</c:v>
                </c:pt>
                <c:pt idx="127">
                  <c:v>42596</c:v>
                </c:pt>
                <c:pt idx="128">
                  <c:v>42627</c:v>
                </c:pt>
                <c:pt idx="129">
                  <c:v>42657</c:v>
                </c:pt>
                <c:pt idx="130">
                  <c:v>42688</c:v>
                </c:pt>
                <c:pt idx="131">
                  <c:v>42718</c:v>
                </c:pt>
                <c:pt idx="132">
                  <c:v>42749</c:v>
                </c:pt>
              </c:numCache>
            </c:numRef>
          </c:cat>
          <c:val>
            <c:numRef>
              <c:f>LVEmp!$B$14:$B$146</c:f>
              <c:numCache>
                <c:formatCode>0.0</c:formatCode>
                <c:ptCount val="133"/>
                <c:pt idx="0">
                  <c:v>54</c:v>
                </c:pt>
                <c:pt idx="1">
                  <c:v>54.5</c:v>
                </c:pt>
                <c:pt idx="2">
                  <c:v>55</c:v>
                </c:pt>
                <c:pt idx="3">
                  <c:v>54.8</c:v>
                </c:pt>
                <c:pt idx="4">
                  <c:v>54.9</c:v>
                </c:pt>
                <c:pt idx="5">
                  <c:v>55.5</c:v>
                </c:pt>
                <c:pt idx="6">
                  <c:v>55</c:v>
                </c:pt>
                <c:pt idx="7">
                  <c:v>55.4</c:v>
                </c:pt>
                <c:pt idx="8">
                  <c:v>56.1</c:v>
                </c:pt>
                <c:pt idx="9">
                  <c:v>56.4</c:v>
                </c:pt>
                <c:pt idx="10">
                  <c:v>56.9</c:v>
                </c:pt>
                <c:pt idx="11">
                  <c:v>57.1</c:v>
                </c:pt>
                <c:pt idx="12">
                  <c:v>56.7</c:v>
                </c:pt>
                <c:pt idx="13">
                  <c:v>57.2</c:v>
                </c:pt>
                <c:pt idx="14">
                  <c:v>57.5</c:v>
                </c:pt>
                <c:pt idx="15">
                  <c:v>57.6</c:v>
                </c:pt>
                <c:pt idx="16">
                  <c:v>57.9</c:v>
                </c:pt>
                <c:pt idx="17">
                  <c:v>58.2</c:v>
                </c:pt>
                <c:pt idx="18">
                  <c:v>58.3</c:v>
                </c:pt>
                <c:pt idx="19">
                  <c:v>58.5</c:v>
                </c:pt>
                <c:pt idx="20">
                  <c:v>58.8</c:v>
                </c:pt>
                <c:pt idx="21">
                  <c:v>59.2</c:v>
                </c:pt>
                <c:pt idx="22">
                  <c:v>59.3</c:v>
                </c:pt>
                <c:pt idx="23">
                  <c:v>59.3</c:v>
                </c:pt>
                <c:pt idx="24">
                  <c:v>59.2</c:v>
                </c:pt>
                <c:pt idx="25">
                  <c:v>59.8</c:v>
                </c:pt>
                <c:pt idx="26">
                  <c:v>59.9</c:v>
                </c:pt>
                <c:pt idx="27">
                  <c:v>60.5</c:v>
                </c:pt>
                <c:pt idx="28">
                  <c:v>60.8</c:v>
                </c:pt>
                <c:pt idx="29">
                  <c:v>61</c:v>
                </c:pt>
                <c:pt idx="30">
                  <c:v>60.9</c:v>
                </c:pt>
                <c:pt idx="31">
                  <c:v>61</c:v>
                </c:pt>
                <c:pt idx="32">
                  <c:v>61.3</c:v>
                </c:pt>
                <c:pt idx="33">
                  <c:v>61.5</c:v>
                </c:pt>
                <c:pt idx="34">
                  <c:v>61.7</c:v>
                </c:pt>
                <c:pt idx="35">
                  <c:v>61.7</c:v>
                </c:pt>
                <c:pt idx="36">
                  <c:v>60.6</c:v>
                </c:pt>
                <c:pt idx="37">
                  <c:v>60.9</c:v>
                </c:pt>
                <c:pt idx="38">
                  <c:v>60.9</c:v>
                </c:pt>
                <c:pt idx="39">
                  <c:v>61</c:v>
                </c:pt>
                <c:pt idx="40">
                  <c:v>61.3</c:v>
                </c:pt>
                <c:pt idx="41">
                  <c:v>61.6</c:v>
                </c:pt>
                <c:pt idx="42">
                  <c:v>61.6</c:v>
                </c:pt>
                <c:pt idx="43">
                  <c:v>61.9</c:v>
                </c:pt>
                <c:pt idx="44">
                  <c:v>61.6</c:v>
                </c:pt>
                <c:pt idx="45">
                  <c:v>62.3</c:v>
                </c:pt>
                <c:pt idx="46">
                  <c:v>62.3</c:v>
                </c:pt>
                <c:pt idx="47">
                  <c:v>62.4</c:v>
                </c:pt>
                <c:pt idx="48">
                  <c:v>61.9</c:v>
                </c:pt>
                <c:pt idx="49">
                  <c:v>62</c:v>
                </c:pt>
                <c:pt idx="50">
                  <c:v>62.3</c:v>
                </c:pt>
                <c:pt idx="51">
                  <c:v>63</c:v>
                </c:pt>
                <c:pt idx="52">
                  <c:v>63</c:v>
                </c:pt>
                <c:pt idx="53">
                  <c:v>63.3</c:v>
                </c:pt>
                <c:pt idx="54">
                  <c:v>63</c:v>
                </c:pt>
                <c:pt idx="55">
                  <c:v>63.2</c:v>
                </c:pt>
                <c:pt idx="56">
                  <c:v>63.1</c:v>
                </c:pt>
                <c:pt idx="57">
                  <c:v>64</c:v>
                </c:pt>
                <c:pt idx="58">
                  <c:v>64.2</c:v>
                </c:pt>
                <c:pt idx="59">
                  <c:v>64.400000000000006</c:v>
                </c:pt>
                <c:pt idx="60">
                  <c:v>63.7</c:v>
                </c:pt>
                <c:pt idx="61">
                  <c:v>64.099999999999994</c:v>
                </c:pt>
                <c:pt idx="62">
                  <c:v>64.599999999999994</c:v>
                </c:pt>
                <c:pt idx="63">
                  <c:v>65.400000000000006</c:v>
                </c:pt>
                <c:pt idx="64">
                  <c:v>65.5</c:v>
                </c:pt>
                <c:pt idx="65">
                  <c:v>66</c:v>
                </c:pt>
                <c:pt idx="66">
                  <c:v>65.900000000000006</c:v>
                </c:pt>
                <c:pt idx="67">
                  <c:v>66.2</c:v>
                </c:pt>
                <c:pt idx="68">
                  <c:v>66.2</c:v>
                </c:pt>
                <c:pt idx="69">
                  <c:v>66.5</c:v>
                </c:pt>
                <c:pt idx="70">
                  <c:v>66.7</c:v>
                </c:pt>
                <c:pt idx="71">
                  <c:v>67</c:v>
                </c:pt>
                <c:pt idx="72">
                  <c:v>66.5</c:v>
                </c:pt>
                <c:pt idx="73">
                  <c:v>66.8</c:v>
                </c:pt>
                <c:pt idx="74">
                  <c:v>66.900000000000006</c:v>
                </c:pt>
                <c:pt idx="75">
                  <c:v>67.3</c:v>
                </c:pt>
                <c:pt idx="76">
                  <c:v>67.8</c:v>
                </c:pt>
                <c:pt idx="77">
                  <c:v>67.8</c:v>
                </c:pt>
                <c:pt idx="78">
                  <c:v>67.599999999999994</c:v>
                </c:pt>
                <c:pt idx="79">
                  <c:v>68.400000000000006</c:v>
                </c:pt>
                <c:pt idx="80">
                  <c:v>67.8</c:v>
                </c:pt>
                <c:pt idx="81">
                  <c:v>68.400000000000006</c:v>
                </c:pt>
                <c:pt idx="82">
                  <c:v>68.2</c:v>
                </c:pt>
                <c:pt idx="83">
                  <c:v>68.599999999999994</c:v>
                </c:pt>
                <c:pt idx="84">
                  <c:v>68.2</c:v>
                </c:pt>
                <c:pt idx="85">
                  <c:v>68.7</c:v>
                </c:pt>
                <c:pt idx="86">
                  <c:v>69.099999999999994</c:v>
                </c:pt>
                <c:pt idx="87">
                  <c:v>69.400000000000006</c:v>
                </c:pt>
                <c:pt idx="88">
                  <c:v>69.5</c:v>
                </c:pt>
                <c:pt idx="89">
                  <c:v>69.599999999999994</c:v>
                </c:pt>
                <c:pt idx="90">
                  <c:v>69.8</c:v>
                </c:pt>
                <c:pt idx="91">
                  <c:v>70.3</c:v>
                </c:pt>
                <c:pt idx="92">
                  <c:v>70.400000000000006</c:v>
                </c:pt>
                <c:pt idx="93">
                  <c:v>70.8</c:v>
                </c:pt>
                <c:pt idx="94">
                  <c:v>71.099999999999994</c:v>
                </c:pt>
                <c:pt idx="95">
                  <c:v>71.2</c:v>
                </c:pt>
                <c:pt idx="96">
                  <c:v>70.8</c:v>
                </c:pt>
                <c:pt idx="97">
                  <c:v>71.400000000000006</c:v>
                </c:pt>
                <c:pt idx="98">
                  <c:v>71.900000000000006</c:v>
                </c:pt>
                <c:pt idx="99">
                  <c:v>72.2</c:v>
                </c:pt>
                <c:pt idx="100">
                  <c:v>72.599999999999994</c:v>
                </c:pt>
                <c:pt idx="101">
                  <c:v>72.900000000000006</c:v>
                </c:pt>
                <c:pt idx="102">
                  <c:v>73.3</c:v>
                </c:pt>
                <c:pt idx="103">
                  <c:v>73.7</c:v>
                </c:pt>
                <c:pt idx="104">
                  <c:v>73.7</c:v>
                </c:pt>
                <c:pt idx="105">
                  <c:v>74.599999999999994</c:v>
                </c:pt>
                <c:pt idx="106">
                  <c:v>75</c:v>
                </c:pt>
                <c:pt idx="107">
                  <c:v>75.2</c:v>
                </c:pt>
                <c:pt idx="108">
                  <c:v>74.7</c:v>
                </c:pt>
                <c:pt idx="109">
                  <c:v>75.2</c:v>
                </c:pt>
                <c:pt idx="110">
                  <c:v>75.7</c:v>
                </c:pt>
                <c:pt idx="111">
                  <c:v>76.2</c:v>
                </c:pt>
                <c:pt idx="112">
                  <c:v>76.5</c:v>
                </c:pt>
                <c:pt idx="113">
                  <c:v>77.2</c:v>
                </c:pt>
                <c:pt idx="114">
                  <c:v>77.7</c:v>
                </c:pt>
                <c:pt idx="115">
                  <c:v>78.400000000000006</c:v>
                </c:pt>
                <c:pt idx="116">
                  <c:v>78.400000000000006</c:v>
                </c:pt>
                <c:pt idx="117">
                  <c:v>79.3</c:v>
                </c:pt>
                <c:pt idx="118">
                  <c:v>80.2</c:v>
                </c:pt>
                <c:pt idx="119">
                  <c:v>80.7</c:v>
                </c:pt>
                <c:pt idx="120">
                  <c:v>80.099999999999994</c:v>
                </c:pt>
                <c:pt idx="121">
                  <c:v>82</c:v>
                </c:pt>
                <c:pt idx="122">
                  <c:v>81.8</c:v>
                </c:pt>
                <c:pt idx="123">
                  <c:v>82</c:v>
                </c:pt>
                <c:pt idx="124">
                  <c:v>82.2</c:v>
                </c:pt>
                <c:pt idx="125">
                  <c:v>83</c:v>
                </c:pt>
                <c:pt idx="126">
                  <c:v>83.5</c:v>
                </c:pt>
                <c:pt idx="127">
                  <c:v>83.4</c:v>
                </c:pt>
                <c:pt idx="128">
                  <c:v>82.4</c:v>
                </c:pt>
                <c:pt idx="129">
                  <c:v>83.1</c:v>
                </c:pt>
                <c:pt idx="130">
                  <c:v>83.7</c:v>
                </c:pt>
                <c:pt idx="131">
                  <c:v>83.7</c:v>
                </c:pt>
                <c:pt idx="132">
                  <c:v>83.2</c:v>
                </c:pt>
              </c:numCache>
            </c:numRef>
          </c:val>
          <c:smooth val="0"/>
          <c:extLst xmlns:c16r2="http://schemas.microsoft.com/office/drawing/2015/06/chart">
            <c:ext xmlns:c16="http://schemas.microsoft.com/office/drawing/2014/chart" uri="{C3380CC4-5D6E-409C-BE32-E72D297353CC}">
              <c16:uniqueId val="{00000008-7B83-44B8-ABC2-601EC8DC3431}"/>
            </c:ext>
          </c:extLst>
        </c:ser>
        <c:ser>
          <c:idx val="2"/>
          <c:order val="1"/>
          <c:tx>
            <c:strRef>
              <c:f>LVEmp!$C$1</c:f>
              <c:strCache>
                <c:ptCount val="1"/>
                <c:pt idx="0">
                  <c:v>Ambulatory Health Care Services</c:v>
                </c:pt>
              </c:strCache>
            </c:strRef>
          </c:tx>
          <c:spPr>
            <a:ln w="50800" cap="rnd">
              <a:solidFill>
                <a:srgbClr val="FF0000"/>
              </a:solidFill>
              <a:round/>
            </a:ln>
            <a:effectLst/>
          </c:spPr>
          <c:marker>
            <c:symbol val="none"/>
          </c:marker>
          <c:dLbls>
            <c:dLbl>
              <c:idx val="0"/>
              <c:layout>
                <c:manualLayout>
                  <c:x val="-1.094890510948906E-2"/>
                  <c:y val="-3.28399481860067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B83-44B8-ABC2-601EC8DC3431}"/>
                </c:ext>
                <c:ext xmlns:c15="http://schemas.microsoft.com/office/drawing/2012/chart" uri="{CE6537A1-D6FC-4f65-9D91-7224C49458BB}"/>
              </c:extLst>
            </c:dLbl>
            <c:dLbl>
              <c:idx val="26"/>
              <c:layout>
                <c:manualLayout>
                  <c:x val="-4.1970802919708027E-2"/>
                  <c:y val="-1.0213245540249044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B83-44B8-ABC2-601EC8DC3431}"/>
                </c:ext>
                <c:ext xmlns:c15="http://schemas.microsoft.com/office/drawing/2012/chart" uri="{CE6537A1-D6FC-4f65-9D91-7224C49458BB}"/>
              </c:extLst>
            </c:dLbl>
            <c:dLbl>
              <c:idx val="48"/>
              <c:layout>
                <c:manualLayout>
                  <c:x val="-2.3964142700455677E-2"/>
                  <c:y val="2.286930740235637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B83-44B8-ABC2-601EC8DC3431}"/>
                </c:ext>
                <c:ext xmlns:c15="http://schemas.microsoft.com/office/drawing/2012/chart" uri="{CE6537A1-D6FC-4f65-9D91-7224C49458BB}"/>
              </c:extLst>
            </c:dLbl>
            <c:dLbl>
              <c:idx val="72"/>
              <c:layout>
                <c:manualLayout>
                  <c:x val="-2.6826173262226433E-2"/>
                  <c:y val="-2.785462779418208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480-4988-BAC7-BDCA9DD6645A}"/>
                </c:ext>
                <c:ext xmlns:c15="http://schemas.microsoft.com/office/drawing/2012/chart" uri="{CE6537A1-D6FC-4f65-9D91-7224C49458BB}"/>
              </c:extLst>
            </c:dLbl>
            <c:dLbl>
              <c:idx val="96"/>
              <c:layout>
                <c:manualLayout>
                  <c:x val="-3.3532716577783089E-2"/>
                  <c:y val="-1.11418511176724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B83-44B8-ABC2-601EC8DC3431}"/>
                </c:ext>
                <c:ext xmlns:c15="http://schemas.microsoft.com/office/drawing/2012/chart" uri="{CE6537A1-D6FC-4f65-9D91-7224C49458BB}"/>
              </c:extLst>
            </c:dLbl>
            <c:dLbl>
              <c:idx val="120"/>
              <c:layout>
                <c:manualLayout>
                  <c:x val="-3.0179444920004669E-2"/>
                  <c:y val="-8.35638833825431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B83-44B8-ABC2-601EC8DC3431}"/>
                </c:ext>
                <c:ext xmlns:c15="http://schemas.microsoft.com/office/drawing/2012/chart" uri="{CE6537A1-D6FC-4f65-9D91-7224C49458BB}"/>
              </c:extLst>
            </c:dLbl>
            <c:dLbl>
              <c:idx val="131"/>
              <c:layout>
                <c:manualLayout>
                  <c:x val="-2.179626577555905E-2"/>
                  <c:y val="-5.5709255588363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480-4988-BAC7-BDCA9DD6645A}"/>
                </c:ext>
                <c:ext xmlns:c15="http://schemas.microsoft.com/office/drawing/2012/chart" uri="{CE6537A1-D6FC-4f65-9D91-7224C49458BB}"/>
              </c:extLst>
            </c:dLbl>
            <c:dLbl>
              <c:idx val="137"/>
              <c:layout>
                <c:manualLayout>
                  <c:x val="-1.0321706738909709E-2"/>
                  <c:y val="-2.78546277941810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7B83-44B8-ABC2-601EC8DC3431}"/>
                </c:ext>
                <c:ext xmlns:c15="http://schemas.microsoft.com/office/drawing/2012/chart" uri="{CE6537A1-D6FC-4f65-9D91-7224C49458BB}"/>
              </c:extLst>
            </c:dLbl>
            <c:dLbl>
              <c:idx val="13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7B83-44B8-ABC2-601EC8DC3431}"/>
                </c:ext>
                <c:ext xmlns:c15="http://schemas.microsoft.com/office/drawing/2012/chart" uri="{CE6537A1-D6FC-4f65-9D91-7224C49458BB}"/>
              </c:extLst>
            </c:dLbl>
            <c:numFmt formatCode="#,##0.0" sourceLinked="0"/>
            <c:spPr>
              <a:solidFill>
                <a:schemeClr val="lt1"/>
              </a:solidFill>
              <a:ln>
                <a:solidFill>
                  <a:schemeClr val="tx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LVEmp!$A$14:$A$146</c:f>
              <c:numCache>
                <c:formatCode>mmm\-yy</c:formatCode>
                <c:ptCount val="13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41684</c:v>
                </c:pt>
                <c:pt idx="98">
                  <c:v>41712</c:v>
                </c:pt>
                <c:pt idx="99">
                  <c:v>41743</c:v>
                </c:pt>
                <c:pt idx="100">
                  <c:v>41773</c:v>
                </c:pt>
                <c:pt idx="101">
                  <c:v>41804</c:v>
                </c:pt>
                <c:pt idx="102">
                  <c:v>41834</c:v>
                </c:pt>
                <c:pt idx="103">
                  <c:v>41865</c:v>
                </c:pt>
                <c:pt idx="104">
                  <c:v>41896</c:v>
                </c:pt>
                <c:pt idx="105">
                  <c:v>41926</c:v>
                </c:pt>
                <c:pt idx="106">
                  <c:v>41957</c:v>
                </c:pt>
                <c:pt idx="107">
                  <c:v>41987</c:v>
                </c:pt>
                <c:pt idx="108">
                  <c:v>42018</c:v>
                </c:pt>
                <c:pt idx="109">
                  <c:v>42049</c:v>
                </c:pt>
                <c:pt idx="110">
                  <c:v>42077</c:v>
                </c:pt>
                <c:pt idx="111">
                  <c:v>42108</c:v>
                </c:pt>
                <c:pt idx="112">
                  <c:v>42138</c:v>
                </c:pt>
                <c:pt idx="113">
                  <c:v>42169</c:v>
                </c:pt>
                <c:pt idx="114">
                  <c:v>42199</c:v>
                </c:pt>
                <c:pt idx="115">
                  <c:v>42230</c:v>
                </c:pt>
                <c:pt idx="116">
                  <c:v>42261</c:v>
                </c:pt>
                <c:pt idx="117">
                  <c:v>42291</c:v>
                </c:pt>
                <c:pt idx="118">
                  <c:v>42322</c:v>
                </c:pt>
                <c:pt idx="119">
                  <c:v>42352</c:v>
                </c:pt>
                <c:pt idx="120">
                  <c:v>42383</c:v>
                </c:pt>
                <c:pt idx="121">
                  <c:v>42414</c:v>
                </c:pt>
                <c:pt idx="122">
                  <c:v>42443</c:v>
                </c:pt>
                <c:pt idx="123">
                  <c:v>42474</c:v>
                </c:pt>
                <c:pt idx="124">
                  <c:v>42504</c:v>
                </c:pt>
                <c:pt idx="125">
                  <c:v>42535</c:v>
                </c:pt>
                <c:pt idx="126">
                  <c:v>42565</c:v>
                </c:pt>
                <c:pt idx="127">
                  <c:v>42596</c:v>
                </c:pt>
                <c:pt idx="128">
                  <c:v>42627</c:v>
                </c:pt>
                <c:pt idx="129">
                  <c:v>42657</c:v>
                </c:pt>
                <c:pt idx="130">
                  <c:v>42688</c:v>
                </c:pt>
                <c:pt idx="131">
                  <c:v>42718</c:v>
                </c:pt>
                <c:pt idx="132">
                  <c:v>42749</c:v>
                </c:pt>
              </c:numCache>
            </c:numRef>
          </c:cat>
          <c:val>
            <c:numRef>
              <c:f>LVEmp!$C$14:$C$146</c:f>
              <c:numCache>
                <c:formatCode>0.0</c:formatCode>
                <c:ptCount val="133"/>
                <c:pt idx="0">
                  <c:v>26.1</c:v>
                </c:pt>
                <c:pt idx="1">
                  <c:v>26.2</c:v>
                </c:pt>
                <c:pt idx="2">
                  <c:v>26.4</c:v>
                </c:pt>
                <c:pt idx="3">
                  <c:v>26.4</c:v>
                </c:pt>
                <c:pt idx="4">
                  <c:v>26.5</c:v>
                </c:pt>
                <c:pt idx="5">
                  <c:v>26.7</c:v>
                </c:pt>
                <c:pt idx="6">
                  <c:v>26.6</c:v>
                </c:pt>
                <c:pt idx="7">
                  <c:v>26.8</c:v>
                </c:pt>
                <c:pt idx="8">
                  <c:v>27</c:v>
                </c:pt>
                <c:pt idx="9">
                  <c:v>27.2</c:v>
                </c:pt>
                <c:pt idx="10">
                  <c:v>27.4</c:v>
                </c:pt>
                <c:pt idx="11">
                  <c:v>27.6</c:v>
                </c:pt>
                <c:pt idx="12">
                  <c:v>27.2</c:v>
                </c:pt>
                <c:pt idx="13">
                  <c:v>27.4</c:v>
                </c:pt>
                <c:pt idx="14">
                  <c:v>27.6</c:v>
                </c:pt>
                <c:pt idx="15">
                  <c:v>27.7</c:v>
                </c:pt>
                <c:pt idx="16">
                  <c:v>27.8</c:v>
                </c:pt>
                <c:pt idx="17">
                  <c:v>27.9</c:v>
                </c:pt>
                <c:pt idx="18">
                  <c:v>27.9</c:v>
                </c:pt>
                <c:pt idx="19">
                  <c:v>28</c:v>
                </c:pt>
                <c:pt idx="20">
                  <c:v>28</c:v>
                </c:pt>
                <c:pt idx="21">
                  <c:v>28.3</c:v>
                </c:pt>
                <c:pt idx="22">
                  <c:v>28.4</c:v>
                </c:pt>
                <c:pt idx="23">
                  <c:v>28.3</c:v>
                </c:pt>
                <c:pt idx="24">
                  <c:v>28.1</c:v>
                </c:pt>
                <c:pt idx="25">
                  <c:v>28.4</c:v>
                </c:pt>
                <c:pt idx="26">
                  <c:v>28.4</c:v>
                </c:pt>
                <c:pt idx="27">
                  <c:v>28.6</c:v>
                </c:pt>
                <c:pt idx="28">
                  <c:v>28.8</c:v>
                </c:pt>
                <c:pt idx="29">
                  <c:v>28.8</c:v>
                </c:pt>
                <c:pt idx="30">
                  <c:v>28.9</c:v>
                </c:pt>
                <c:pt idx="31">
                  <c:v>29</c:v>
                </c:pt>
                <c:pt idx="32">
                  <c:v>29.2</c:v>
                </c:pt>
                <c:pt idx="33">
                  <c:v>29.3</c:v>
                </c:pt>
                <c:pt idx="34">
                  <c:v>29.2</c:v>
                </c:pt>
                <c:pt idx="35">
                  <c:v>29.3</c:v>
                </c:pt>
                <c:pt idx="36">
                  <c:v>28.7</c:v>
                </c:pt>
                <c:pt idx="37">
                  <c:v>29</c:v>
                </c:pt>
                <c:pt idx="38">
                  <c:v>29.1</c:v>
                </c:pt>
                <c:pt idx="39">
                  <c:v>29.2</c:v>
                </c:pt>
                <c:pt idx="40">
                  <c:v>29.4</c:v>
                </c:pt>
                <c:pt idx="41">
                  <c:v>29.5</c:v>
                </c:pt>
                <c:pt idx="42">
                  <c:v>29.5</c:v>
                </c:pt>
                <c:pt idx="43">
                  <c:v>29.5</c:v>
                </c:pt>
                <c:pt idx="44">
                  <c:v>29.5</c:v>
                </c:pt>
                <c:pt idx="45">
                  <c:v>30</c:v>
                </c:pt>
                <c:pt idx="46">
                  <c:v>30</c:v>
                </c:pt>
                <c:pt idx="47">
                  <c:v>30.1</c:v>
                </c:pt>
                <c:pt idx="48">
                  <c:v>29.6</c:v>
                </c:pt>
                <c:pt idx="49">
                  <c:v>29.7</c:v>
                </c:pt>
                <c:pt idx="50">
                  <c:v>29.8</c:v>
                </c:pt>
                <c:pt idx="51">
                  <c:v>30.1</c:v>
                </c:pt>
                <c:pt idx="52">
                  <c:v>30.1</c:v>
                </c:pt>
                <c:pt idx="53">
                  <c:v>30.2</c:v>
                </c:pt>
                <c:pt idx="54">
                  <c:v>30</c:v>
                </c:pt>
                <c:pt idx="55">
                  <c:v>30.1</c:v>
                </c:pt>
                <c:pt idx="56">
                  <c:v>30.2</c:v>
                </c:pt>
                <c:pt idx="57">
                  <c:v>30.6</c:v>
                </c:pt>
                <c:pt idx="58">
                  <c:v>30.7</c:v>
                </c:pt>
                <c:pt idx="59">
                  <c:v>30.7</c:v>
                </c:pt>
                <c:pt idx="60">
                  <c:v>30.2</c:v>
                </c:pt>
                <c:pt idx="61">
                  <c:v>30.4</c:v>
                </c:pt>
                <c:pt idx="62">
                  <c:v>30.6</c:v>
                </c:pt>
                <c:pt idx="63">
                  <c:v>30.9</c:v>
                </c:pt>
                <c:pt idx="64">
                  <c:v>31</c:v>
                </c:pt>
                <c:pt idx="65">
                  <c:v>31.1</c:v>
                </c:pt>
                <c:pt idx="66">
                  <c:v>31.1</c:v>
                </c:pt>
                <c:pt idx="67">
                  <c:v>31.2</c:v>
                </c:pt>
                <c:pt idx="68">
                  <c:v>31.2</c:v>
                </c:pt>
                <c:pt idx="69">
                  <c:v>31.3</c:v>
                </c:pt>
                <c:pt idx="70">
                  <c:v>31.3</c:v>
                </c:pt>
                <c:pt idx="71">
                  <c:v>31.5</c:v>
                </c:pt>
                <c:pt idx="72">
                  <c:v>31.2</c:v>
                </c:pt>
                <c:pt idx="73">
                  <c:v>31.3</c:v>
                </c:pt>
                <c:pt idx="74">
                  <c:v>31.4</c:v>
                </c:pt>
                <c:pt idx="75">
                  <c:v>31.6</c:v>
                </c:pt>
                <c:pt idx="76">
                  <c:v>31.8</c:v>
                </c:pt>
                <c:pt idx="77">
                  <c:v>31.9</c:v>
                </c:pt>
                <c:pt idx="78">
                  <c:v>31.9</c:v>
                </c:pt>
                <c:pt idx="79">
                  <c:v>32.1</c:v>
                </c:pt>
                <c:pt idx="80">
                  <c:v>32</c:v>
                </c:pt>
                <c:pt idx="81">
                  <c:v>32.4</c:v>
                </c:pt>
                <c:pt idx="82">
                  <c:v>32.299999999999997</c:v>
                </c:pt>
                <c:pt idx="83">
                  <c:v>32.4</c:v>
                </c:pt>
                <c:pt idx="84">
                  <c:v>32.200000000000003</c:v>
                </c:pt>
                <c:pt idx="85">
                  <c:v>32.4</c:v>
                </c:pt>
                <c:pt idx="86">
                  <c:v>32.6</c:v>
                </c:pt>
                <c:pt idx="87">
                  <c:v>32.700000000000003</c:v>
                </c:pt>
                <c:pt idx="88">
                  <c:v>32.6</c:v>
                </c:pt>
                <c:pt idx="89">
                  <c:v>32.6</c:v>
                </c:pt>
                <c:pt idx="90">
                  <c:v>32.700000000000003</c:v>
                </c:pt>
                <c:pt idx="91">
                  <c:v>32.799999999999997</c:v>
                </c:pt>
                <c:pt idx="92">
                  <c:v>32.799999999999997</c:v>
                </c:pt>
                <c:pt idx="93">
                  <c:v>33.1</c:v>
                </c:pt>
                <c:pt idx="94">
                  <c:v>33.200000000000003</c:v>
                </c:pt>
                <c:pt idx="95">
                  <c:v>33.200000000000003</c:v>
                </c:pt>
                <c:pt idx="96">
                  <c:v>33.200000000000003</c:v>
                </c:pt>
                <c:pt idx="97">
                  <c:v>33.4</c:v>
                </c:pt>
                <c:pt idx="98">
                  <c:v>33.5</c:v>
                </c:pt>
                <c:pt idx="99">
                  <c:v>33.4</c:v>
                </c:pt>
                <c:pt idx="100">
                  <c:v>33.6</c:v>
                </c:pt>
                <c:pt idx="101">
                  <c:v>33.700000000000003</c:v>
                </c:pt>
                <c:pt idx="102">
                  <c:v>33.799999999999997</c:v>
                </c:pt>
                <c:pt idx="103">
                  <c:v>34.1</c:v>
                </c:pt>
                <c:pt idx="104">
                  <c:v>34.299999999999997</c:v>
                </c:pt>
                <c:pt idx="105">
                  <c:v>34.799999999999997</c:v>
                </c:pt>
                <c:pt idx="106">
                  <c:v>35</c:v>
                </c:pt>
                <c:pt idx="107">
                  <c:v>35.1</c:v>
                </c:pt>
                <c:pt idx="108">
                  <c:v>34.700000000000003</c:v>
                </c:pt>
                <c:pt idx="109">
                  <c:v>34.9</c:v>
                </c:pt>
                <c:pt idx="110">
                  <c:v>35</c:v>
                </c:pt>
                <c:pt idx="111">
                  <c:v>35.200000000000003</c:v>
                </c:pt>
                <c:pt idx="112">
                  <c:v>35.299999999999997</c:v>
                </c:pt>
                <c:pt idx="113">
                  <c:v>35.4</c:v>
                </c:pt>
                <c:pt idx="114">
                  <c:v>35.5</c:v>
                </c:pt>
                <c:pt idx="115">
                  <c:v>35.799999999999997</c:v>
                </c:pt>
                <c:pt idx="116">
                  <c:v>35.799999999999997</c:v>
                </c:pt>
                <c:pt idx="117">
                  <c:v>36.200000000000003</c:v>
                </c:pt>
                <c:pt idx="118">
                  <c:v>36.200000000000003</c:v>
                </c:pt>
                <c:pt idx="119">
                  <c:v>36.799999999999997</c:v>
                </c:pt>
                <c:pt idx="120">
                  <c:v>36.200000000000003</c:v>
                </c:pt>
                <c:pt idx="121">
                  <c:v>36.6</c:v>
                </c:pt>
                <c:pt idx="122">
                  <c:v>36.5</c:v>
                </c:pt>
                <c:pt idx="123">
                  <c:v>36.6</c:v>
                </c:pt>
                <c:pt idx="124">
                  <c:v>36.700000000000003</c:v>
                </c:pt>
                <c:pt idx="125">
                  <c:v>37.1</c:v>
                </c:pt>
                <c:pt idx="126">
                  <c:v>37.1</c:v>
                </c:pt>
                <c:pt idx="127">
                  <c:v>37.1</c:v>
                </c:pt>
                <c:pt idx="128">
                  <c:v>37.5</c:v>
                </c:pt>
                <c:pt idx="129">
                  <c:v>37.9</c:v>
                </c:pt>
                <c:pt idx="130">
                  <c:v>38</c:v>
                </c:pt>
                <c:pt idx="131">
                  <c:v>38.200000000000003</c:v>
                </c:pt>
                <c:pt idx="132">
                  <c:v>38.1</c:v>
                </c:pt>
              </c:numCache>
            </c:numRef>
          </c:val>
          <c:smooth val="0"/>
          <c:extLst xmlns:c16r2="http://schemas.microsoft.com/office/drawing/2015/06/chart">
            <c:ext xmlns:c16="http://schemas.microsoft.com/office/drawing/2014/chart" uri="{C3380CC4-5D6E-409C-BE32-E72D297353CC}">
              <c16:uniqueId val="{00000011-7B83-44B8-ABC2-601EC8DC3431}"/>
            </c:ext>
          </c:extLst>
        </c:ser>
        <c:ser>
          <c:idx val="3"/>
          <c:order val="2"/>
          <c:tx>
            <c:strRef>
              <c:f>LVEmp!$D$1</c:f>
              <c:strCache>
                <c:ptCount val="1"/>
                <c:pt idx="0">
                  <c:v>Hospitals</c:v>
                </c:pt>
              </c:strCache>
            </c:strRef>
          </c:tx>
          <c:spPr>
            <a:ln w="50800" cap="rnd">
              <a:solidFill>
                <a:srgbClr val="FFC000"/>
              </a:solidFill>
              <a:round/>
            </a:ln>
            <a:effectLst/>
          </c:spPr>
          <c:marker>
            <c:symbol val="none"/>
          </c:marker>
          <c:dLbls>
            <c:dLbl>
              <c:idx val="1"/>
              <c:layout>
                <c:manualLayout>
                  <c:x val="-1.6423357664233577E-2"/>
                  <c:y val="6.568144499178981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7B83-44B8-ABC2-601EC8DC3431}"/>
                </c:ext>
                <c:ext xmlns:c15="http://schemas.microsoft.com/office/drawing/2012/chart" uri="{CE6537A1-D6FC-4f65-9D91-7224C49458BB}"/>
              </c:extLst>
            </c:dLbl>
            <c:dLbl>
              <c:idx val="26"/>
              <c:layout>
                <c:manualLayout>
                  <c:x val="-4.014598540145985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7B83-44B8-ABC2-601EC8DC3431}"/>
                </c:ext>
                <c:ext xmlns:c15="http://schemas.microsoft.com/office/drawing/2012/chart" uri="{CE6537A1-D6FC-4f65-9D91-7224C49458BB}"/>
              </c:extLst>
            </c:dLbl>
            <c:dLbl>
              <c:idx val="48"/>
              <c:layout>
                <c:manualLayout>
                  <c:x val="-2.179626577555898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480-4988-BAC7-BDCA9DD6645A}"/>
                </c:ext>
                <c:ext xmlns:c15="http://schemas.microsoft.com/office/drawing/2012/chart" uri="{CE6537A1-D6FC-4f65-9D91-7224C49458BB}"/>
              </c:extLst>
            </c:dLbl>
            <c:dLbl>
              <c:idx val="72"/>
              <c:layout>
                <c:manualLayout>
                  <c:x val="-2.514953743333722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480-4988-BAC7-BDCA9DD6645A}"/>
                </c:ext>
                <c:ext xmlns:c15="http://schemas.microsoft.com/office/drawing/2012/chart" uri="{CE6537A1-D6FC-4f65-9D91-7224C49458BB}"/>
              </c:extLst>
            </c:dLbl>
            <c:dLbl>
              <c:idx val="96"/>
              <c:layout>
                <c:manualLayout>
                  <c:x val="-3.185608074889381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7B83-44B8-ABC2-601EC8DC3431}"/>
                </c:ext>
                <c:ext xmlns:c15="http://schemas.microsoft.com/office/drawing/2012/chart" uri="{CE6537A1-D6FC-4f65-9D91-7224C49458BB}"/>
              </c:extLst>
            </c:dLbl>
            <c:dLbl>
              <c:idx val="120"/>
              <c:layout>
                <c:manualLayout>
                  <c:x val="-2.6826173262226496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7B83-44B8-ABC2-601EC8DC3431}"/>
                </c:ext>
                <c:ext xmlns:c15="http://schemas.microsoft.com/office/drawing/2012/chart" uri="{CE6537A1-D6FC-4f65-9D91-7224C49458BB}"/>
              </c:extLst>
            </c:dLbl>
            <c:dLbl>
              <c:idx val="131"/>
              <c:layout>
                <c:manualLayout>
                  <c:x val="-2.0119629946669777E-2"/>
                  <c:y val="2.785462779418105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480-4988-BAC7-BDCA9DD6645A}"/>
                </c:ext>
                <c:ext xmlns:c15="http://schemas.microsoft.com/office/drawing/2012/chart" uri="{CE6537A1-D6FC-4f65-9D91-7224C49458BB}"/>
              </c:extLst>
            </c:dLbl>
            <c:dLbl>
              <c:idx val="137"/>
              <c:layout>
                <c:manualLayout>
                  <c:x val="-1.0321706738909709E-2"/>
                  <c:y val="-5.5709255588363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7B83-44B8-ABC2-601EC8DC3431}"/>
                </c:ext>
                <c:ext xmlns:c15="http://schemas.microsoft.com/office/drawing/2012/chart" uri="{CE6537A1-D6FC-4f65-9D91-7224C49458BB}"/>
              </c:extLst>
            </c:dLbl>
            <c:dLbl>
              <c:idx val="13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7B83-44B8-ABC2-601EC8DC3431}"/>
                </c:ext>
                <c:ext xmlns:c15="http://schemas.microsoft.com/office/drawing/2012/chart" uri="{CE6537A1-D6FC-4f65-9D91-7224C49458BB}"/>
              </c:extLst>
            </c:dLbl>
            <c:numFmt formatCode="#,##0.0" sourceLinked="0"/>
            <c:spPr>
              <a:solidFill>
                <a:schemeClr val="lt1"/>
              </a:solidFill>
              <a:ln>
                <a:solidFill>
                  <a:schemeClr val="tx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LVEmp!$A$14:$A$146</c:f>
              <c:numCache>
                <c:formatCode>mmm\-yy</c:formatCode>
                <c:ptCount val="133"/>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41684</c:v>
                </c:pt>
                <c:pt idx="98">
                  <c:v>41712</c:v>
                </c:pt>
                <c:pt idx="99">
                  <c:v>41743</c:v>
                </c:pt>
                <c:pt idx="100">
                  <c:v>41773</c:v>
                </c:pt>
                <c:pt idx="101">
                  <c:v>41804</c:v>
                </c:pt>
                <c:pt idx="102">
                  <c:v>41834</c:v>
                </c:pt>
                <c:pt idx="103">
                  <c:v>41865</c:v>
                </c:pt>
                <c:pt idx="104">
                  <c:v>41896</c:v>
                </c:pt>
                <c:pt idx="105">
                  <c:v>41926</c:v>
                </c:pt>
                <c:pt idx="106">
                  <c:v>41957</c:v>
                </c:pt>
                <c:pt idx="107">
                  <c:v>41987</c:v>
                </c:pt>
                <c:pt idx="108">
                  <c:v>42018</c:v>
                </c:pt>
                <c:pt idx="109">
                  <c:v>42049</c:v>
                </c:pt>
                <c:pt idx="110">
                  <c:v>42077</c:v>
                </c:pt>
                <c:pt idx="111">
                  <c:v>42108</c:v>
                </c:pt>
                <c:pt idx="112">
                  <c:v>42138</c:v>
                </c:pt>
                <c:pt idx="113">
                  <c:v>42169</c:v>
                </c:pt>
                <c:pt idx="114">
                  <c:v>42199</c:v>
                </c:pt>
                <c:pt idx="115">
                  <c:v>42230</c:v>
                </c:pt>
                <c:pt idx="116">
                  <c:v>42261</c:v>
                </c:pt>
                <c:pt idx="117">
                  <c:v>42291</c:v>
                </c:pt>
                <c:pt idx="118">
                  <c:v>42322</c:v>
                </c:pt>
                <c:pt idx="119">
                  <c:v>42352</c:v>
                </c:pt>
                <c:pt idx="120">
                  <c:v>42383</c:v>
                </c:pt>
                <c:pt idx="121">
                  <c:v>42414</c:v>
                </c:pt>
                <c:pt idx="122">
                  <c:v>42443</c:v>
                </c:pt>
                <c:pt idx="123">
                  <c:v>42474</c:v>
                </c:pt>
                <c:pt idx="124">
                  <c:v>42504</c:v>
                </c:pt>
                <c:pt idx="125">
                  <c:v>42535</c:v>
                </c:pt>
                <c:pt idx="126">
                  <c:v>42565</c:v>
                </c:pt>
                <c:pt idx="127">
                  <c:v>42596</c:v>
                </c:pt>
                <c:pt idx="128">
                  <c:v>42627</c:v>
                </c:pt>
                <c:pt idx="129">
                  <c:v>42657</c:v>
                </c:pt>
                <c:pt idx="130">
                  <c:v>42688</c:v>
                </c:pt>
                <c:pt idx="131">
                  <c:v>42718</c:v>
                </c:pt>
                <c:pt idx="132">
                  <c:v>42749</c:v>
                </c:pt>
              </c:numCache>
            </c:numRef>
          </c:cat>
          <c:val>
            <c:numRef>
              <c:f>LVEmp!$D$14:$D$146</c:f>
              <c:numCache>
                <c:formatCode>0.0</c:formatCode>
                <c:ptCount val="133"/>
                <c:pt idx="0">
                  <c:v>12.8</c:v>
                </c:pt>
                <c:pt idx="1">
                  <c:v>13</c:v>
                </c:pt>
                <c:pt idx="2">
                  <c:v>13.1</c:v>
                </c:pt>
                <c:pt idx="3">
                  <c:v>12.9</c:v>
                </c:pt>
                <c:pt idx="4">
                  <c:v>12.9</c:v>
                </c:pt>
                <c:pt idx="5">
                  <c:v>12.9</c:v>
                </c:pt>
                <c:pt idx="6">
                  <c:v>13</c:v>
                </c:pt>
                <c:pt idx="7">
                  <c:v>13.2</c:v>
                </c:pt>
                <c:pt idx="8">
                  <c:v>13.3</c:v>
                </c:pt>
                <c:pt idx="9">
                  <c:v>13.3</c:v>
                </c:pt>
                <c:pt idx="10">
                  <c:v>13.6</c:v>
                </c:pt>
                <c:pt idx="11">
                  <c:v>13.6</c:v>
                </c:pt>
                <c:pt idx="12">
                  <c:v>13.7</c:v>
                </c:pt>
                <c:pt idx="13">
                  <c:v>13.8</c:v>
                </c:pt>
                <c:pt idx="14">
                  <c:v>13.9</c:v>
                </c:pt>
                <c:pt idx="15">
                  <c:v>13.9</c:v>
                </c:pt>
                <c:pt idx="16">
                  <c:v>13.9</c:v>
                </c:pt>
                <c:pt idx="17">
                  <c:v>13.9</c:v>
                </c:pt>
                <c:pt idx="18">
                  <c:v>14.4</c:v>
                </c:pt>
                <c:pt idx="19">
                  <c:v>14.4</c:v>
                </c:pt>
                <c:pt idx="20">
                  <c:v>14.4</c:v>
                </c:pt>
                <c:pt idx="21">
                  <c:v>14.3</c:v>
                </c:pt>
                <c:pt idx="22">
                  <c:v>14.3</c:v>
                </c:pt>
                <c:pt idx="23">
                  <c:v>14.4</c:v>
                </c:pt>
                <c:pt idx="24">
                  <c:v>14.6</c:v>
                </c:pt>
                <c:pt idx="25">
                  <c:v>14.8</c:v>
                </c:pt>
                <c:pt idx="26">
                  <c:v>14.9</c:v>
                </c:pt>
                <c:pt idx="27">
                  <c:v>15</c:v>
                </c:pt>
                <c:pt idx="28">
                  <c:v>15.1</c:v>
                </c:pt>
                <c:pt idx="29">
                  <c:v>15.1</c:v>
                </c:pt>
                <c:pt idx="30">
                  <c:v>15.1</c:v>
                </c:pt>
                <c:pt idx="31">
                  <c:v>15.1</c:v>
                </c:pt>
                <c:pt idx="32">
                  <c:v>15.2</c:v>
                </c:pt>
                <c:pt idx="33">
                  <c:v>15.2</c:v>
                </c:pt>
                <c:pt idx="34">
                  <c:v>15.3</c:v>
                </c:pt>
                <c:pt idx="35">
                  <c:v>15.2</c:v>
                </c:pt>
                <c:pt idx="36">
                  <c:v>15</c:v>
                </c:pt>
                <c:pt idx="37">
                  <c:v>15</c:v>
                </c:pt>
                <c:pt idx="38">
                  <c:v>15</c:v>
                </c:pt>
                <c:pt idx="39">
                  <c:v>15.1</c:v>
                </c:pt>
                <c:pt idx="40">
                  <c:v>15.1</c:v>
                </c:pt>
                <c:pt idx="41">
                  <c:v>15.1</c:v>
                </c:pt>
                <c:pt idx="42">
                  <c:v>15.1</c:v>
                </c:pt>
                <c:pt idx="43">
                  <c:v>15.2</c:v>
                </c:pt>
                <c:pt idx="44">
                  <c:v>15.2</c:v>
                </c:pt>
                <c:pt idx="45">
                  <c:v>15.2</c:v>
                </c:pt>
                <c:pt idx="46">
                  <c:v>15.2</c:v>
                </c:pt>
                <c:pt idx="47">
                  <c:v>15.2</c:v>
                </c:pt>
                <c:pt idx="48">
                  <c:v>15.2</c:v>
                </c:pt>
                <c:pt idx="49">
                  <c:v>15.3</c:v>
                </c:pt>
                <c:pt idx="50">
                  <c:v>15.3</c:v>
                </c:pt>
                <c:pt idx="51">
                  <c:v>15.4</c:v>
                </c:pt>
                <c:pt idx="52">
                  <c:v>15.4</c:v>
                </c:pt>
                <c:pt idx="53">
                  <c:v>15.4</c:v>
                </c:pt>
                <c:pt idx="54">
                  <c:v>15.3</c:v>
                </c:pt>
                <c:pt idx="55">
                  <c:v>15.2</c:v>
                </c:pt>
                <c:pt idx="56">
                  <c:v>15.2</c:v>
                </c:pt>
                <c:pt idx="57">
                  <c:v>15.4</c:v>
                </c:pt>
                <c:pt idx="58">
                  <c:v>15.4</c:v>
                </c:pt>
                <c:pt idx="59">
                  <c:v>15.6</c:v>
                </c:pt>
                <c:pt idx="60">
                  <c:v>15.5</c:v>
                </c:pt>
                <c:pt idx="61">
                  <c:v>15.5</c:v>
                </c:pt>
                <c:pt idx="62">
                  <c:v>15.6</c:v>
                </c:pt>
                <c:pt idx="63">
                  <c:v>15.8</c:v>
                </c:pt>
                <c:pt idx="64">
                  <c:v>15.8</c:v>
                </c:pt>
                <c:pt idx="65">
                  <c:v>15.8</c:v>
                </c:pt>
                <c:pt idx="66">
                  <c:v>15.8</c:v>
                </c:pt>
                <c:pt idx="67">
                  <c:v>15.9</c:v>
                </c:pt>
                <c:pt idx="68">
                  <c:v>15.9</c:v>
                </c:pt>
                <c:pt idx="69">
                  <c:v>16</c:v>
                </c:pt>
                <c:pt idx="70">
                  <c:v>16</c:v>
                </c:pt>
                <c:pt idx="71">
                  <c:v>16.100000000000001</c:v>
                </c:pt>
                <c:pt idx="72">
                  <c:v>16</c:v>
                </c:pt>
                <c:pt idx="73">
                  <c:v>16.100000000000001</c:v>
                </c:pt>
                <c:pt idx="74">
                  <c:v>16.2</c:v>
                </c:pt>
                <c:pt idx="75">
                  <c:v>16.3</c:v>
                </c:pt>
                <c:pt idx="76">
                  <c:v>16.3</c:v>
                </c:pt>
                <c:pt idx="77">
                  <c:v>16.2</c:v>
                </c:pt>
                <c:pt idx="78">
                  <c:v>16.100000000000001</c:v>
                </c:pt>
                <c:pt idx="79">
                  <c:v>16.3</c:v>
                </c:pt>
                <c:pt idx="80">
                  <c:v>16.100000000000001</c:v>
                </c:pt>
                <c:pt idx="81">
                  <c:v>16.3</c:v>
                </c:pt>
                <c:pt idx="82">
                  <c:v>16.2</c:v>
                </c:pt>
                <c:pt idx="83">
                  <c:v>16.2</c:v>
                </c:pt>
                <c:pt idx="84">
                  <c:v>16.2</c:v>
                </c:pt>
                <c:pt idx="85">
                  <c:v>16.3</c:v>
                </c:pt>
                <c:pt idx="86">
                  <c:v>16.3</c:v>
                </c:pt>
                <c:pt idx="87">
                  <c:v>16.3</c:v>
                </c:pt>
                <c:pt idx="88">
                  <c:v>16.3</c:v>
                </c:pt>
                <c:pt idx="89">
                  <c:v>16.3</c:v>
                </c:pt>
                <c:pt idx="90">
                  <c:v>16.399999999999999</c:v>
                </c:pt>
                <c:pt idx="91">
                  <c:v>16.5</c:v>
                </c:pt>
                <c:pt idx="92">
                  <c:v>16.600000000000001</c:v>
                </c:pt>
                <c:pt idx="93">
                  <c:v>16.7</c:v>
                </c:pt>
                <c:pt idx="94">
                  <c:v>16.899999999999999</c:v>
                </c:pt>
                <c:pt idx="95">
                  <c:v>16.899999999999999</c:v>
                </c:pt>
                <c:pt idx="96">
                  <c:v>16.8</c:v>
                </c:pt>
                <c:pt idx="97">
                  <c:v>16.899999999999999</c:v>
                </c:pt>
                <c:pt idx="98">
                  <c:v>17</c:v>
                </c:pt>
                <c:pt idx="99">
                  <c:v>17.100000000000001</c:v>
                </c:pt>
                <c:pt idx="100">
                  <c:v>17.100000000000001</c:v>
                </c:pt>
                <c:pt idx="101">
                  <c:v>17.2</c:v>
                </c:pt>
                <c:pt idx="102">
                  <c:v>17.3</c:v>
                </c:pt>
                <c:pt idx="103">
                  <c:v>17.3</c:v>
                </c:pt>
                <c:pt idx="104">
                  <c:v>17.3</c:v>
                </c:pt>
                <c:pt idx="105">
                  <c:v>17.5</c:v>
                </c:pt>
                <c:pt idx="106">
                  <c:v>17.7</c:v>
                </c:pt>
                <c:pt idx="107">
                  <c:v>17.8</c:v>
                </c:pt>
                <c:pt idx="108">
                  <c:v>17.8</c:v>
                </c:pt>
                <c:pt idx="109">
                  <c:v>17.899999999999999</c:v>
                </c:pt>
                <c:pt idx="110">
                  <c:v>18.100000000000001</c:v>
                </c:pt>
                <c:pt idx="111">
                  <c:v>18.3</c:v>
                </c:pt>
                <c:pt idx="112">
                  <c:v>18.3</c:v>
                </c:pt>
                <c:pt idx="113">
                  <c:v>18.5</c:v>
                </c:pt>
                <c:pt idx="114">
                  <c:v>18.7</c:v>
                </c:pt>
                <c:pt idx="115">
                  <c:v>18.8</c:v>
                </c:pt>
                <c:pt idx="116">
                  <c:v>19</c:v>
                </c:pt>
                <c:pt idx="117">
                  <c:v>19</c:v>
                </c:pt>
                <c:pt idx="118">
                  <c:v>19.100000000000001</c:v>
                </c:pt>
                <c:pt idx="119">
                  <c:v>19.2</c:v>
                </c:pt>
                <c:pt idx="120">
                  <c:v>19.2</c:v>
                </c:pt>
                <c:pt idx="121">
                  <c:v>19.7</c:v>
                </c:pt>
                <c:pt idx="122">
                  <c:v>19.7</c:v>
                </c:pt>
                <c:pt idx="123">
                  <c:v>19.8</c:v>
                </c:pt>
                <c:pt idx="124">
                  <c:v>19.899999999999999</c:v>
                </c:pt>
                <c:pt idx="125">
                  <c:v>20.100000000000001</c:v>
                </c:pt>
                <c:pt idx="126">
                  <c:v>20.399999999999999</c:v>
                </c:pt>
                <c:pt idx="127">
                  <c:v>20.399999999999999</c:v>
                </c:pt>
                <c:pt idx="128">
                  <c:v>19.899999999999999</c:v>
                </c:pt>
                <c:pt idx="129">
                  <c:v>20</c:v>
                </c:pt>
                <c:pt idx="130">
                  <c:v>20.100000000000001</c:v>
                </c:pt>
                <c:pt idx="131">
                  <c:v>20.100000000000001</c:v>
                </c:pt>
                <c:pt idx="132">
                  <c:v>20.5</c:v>
                </c:pt>
              </c:numCache>
            </c:numRef>
          </c:val>
          <c:smooth val="0"/>
          <c:extLst xmlns:c16r2="http://schemas.microsoft.com/office/drawing/2015/06/chart">
            <c:ext xmlns:c16="http://schemas.microsoft.com/office/drawing/2014/chart" uri="{C3380CC4-5D6E-409C-BE32-E72D297353CC}">
              <c16:uniqueId val="{0000001A-7B83-44B8-ABC2-601EC8DC3431}"/>
            </c:ext>
          </c:extLst>
        </c:ser>
        <c:dLbls>
          <c:showLegendKey val="0"/>
          <c:showVal val="0"/>
          <c:showCatName val="0"/>
          <c:showSerName val="0"/>
          <c:showPercent val="0"/>
          <c:showBubbleSize val="0"/>
        </c:dLbls>
        <c:smooth val="0"/>
        <c:axId val="248018200"/>
        <c:axId val="248018592"/>
      </c:lineChart>
      <c:dateAx>
        <c:axId val="248018200"/>
        <c:scaling>
          <c:orientation val="minMax"/>
        </c:scaling>
        <c:delete val="0"/>
        <c:axPos val="b"/>
        <c:numFmt formatCode="*y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8018592"/>
        <c:crosses val="autoZero"/>
        <c:auto val="1"/>
        <c:lblOffset val="100"/>
        <c:baseTimeUnit val="months"/>
        <c:majorUnit val="1"/>
        <c:majorTimeUnit val="years"/>
      </c:dateAx>
      <c:valAx>
        <c:axId val="248018592"/>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8018200"/>
        <c:crosses val="autoZero"/>
        <c:crossBetween val="between"/>
      </c:valAx>
      <c:spPr>
        <a:noFill/>
        <a:ln w="12700" cap="flat" cmpd="sng" algn="ctr">
          <a:no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NVHlthSector!$D$1:$F$1</c:f>
              <c:numCache>
                <c:formatCode>General</c:formatCode>
                <c:ptCount val="3"/>
                <c:pt idx="0">
                  <c:v>2014</c:v>
                </c:pt>
                <c:pt idx="1">
                  <c:v>2015</c:v>
                </c:pt>
                <c:pt idx="2">
                  <c:v>2016</c:v>
                </c:pt>
              </c:numCache>
            </c:numRef>
          </c:cat>
          <c:val>
            <c:numRef>
              <c:f>NVHlthSector!$D$21:$F$21</c:f>
              <c:numCache>
                <c:formatCode>#,##0</c:formatCode>
                <c:ptCount val="3"/>
                <c:pt idx="0">
                  <c:v>17813</c:v>
                </c:pt>
                <c:pt idx="1">
                  <c:v>20262</c:v>
                </c:pt>
                <c:pt idx="2">
                  <c:v>21302</c:v>
                </c:pt>
              </c:numCache>
            </c:numRef>
          </c:val>
          <c:extLst xmlns:c16r2="http://schemas.microsoft.com/office/drawing/2015/06/chart">
            <c:ext xmlns:c16="http://schemas.microsoft.com/office/drawing/2014/chart" uri="{C3380CC4-5D6E-409C-BE32-E72D297353CC}">
              <c16:uniqueId val="{00000000-6D5B-4592-BFF1-3AFE0890BF28}"/>
            </c:ext>
          </c:extLst>
        </c:ser>
        <c:dLbls>
          <c:showLegendKey val="0"/>
          <c:showVal val="0"/>
          <c:showCatName val="0"/>
          <c:showSerName val="0"/>
          <c:showPercent val="0"/>
          <c:showBubbleSize val="0"/>
        </c:dLbls>
        <c:gapWidth val="71"/>
        <c:overlap val="-27"/>
        <c:axId val="248019376"/>
        <c:axId val="248019768"/>
      </c:barChart>
      <c:catAx>
        <c:axId val="2480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8019768"/>
        <c:crosses val="autoZero"/>
        <c:auto val="1"/>
        <c:lblAlgn val="ctr"/>
        <c:lblOffset val="100"/>
        <c:noMultiLvlLbl val="0"/>
      </c:catAx>
      <c:valAx>
        <c:axId val="248019768"/>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8019376"/>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'NVPhysHC&amp;not'!$AA$2</c:f>
              <c:strCache>
                <c:ptCount val="1"/>
                <c:pt idx="0">
                  <c:v>Health Care</c:v>
                </c:pt>
              </c:strCache>
            </c:strRef>
          </c:tx>
          <c:spPr>
            <a:solidFill>
              <a:schemeClr val="accent1">
                <a:lumMod val="75000"/>
              </a:schemeClr>
            </a:solidFill>
            <a:ln>
              <a:noFill/>
            </a:ln>
            <a:effectLst/>
          </c:spPr>
          <c:invertIfNegative val="0"/>
          <c:dLbls>
            <c:dLbl>
              <c:idx val="2"/>
              <c:layout>
                <c:manualLayout>
                  <c:x val="8.6659168942662696E-3"/>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'NVPhysHC&amp;not'!$AB$1:$AD$1</c:f>
              <c:numCache>
                <c:formatCode>General</c:formatCode>
                <c:ptCount val="3"/>
                <c:pt idx="0">
                  <c:v>2014</c:v>
                </c:pt>
                <c:pt idx="1">
                  <c:v>2015</c:v>
                </c:pt>
                <c:pt idx="2">
                  <c:v>2016</c:v>
                </c:pt>
              </c:numCache>
            </c:numRef>
          </c:cat>
          <c:val>
            <c:numRef>
              <c:f>'NVPhysHC&amp;not'!$AB$2:$AD$2</c:f>
              <c:numCache>
                <c:formatCode>General</c:formatCode>
                <c:ptCount val="3"/>
                <c:pt idx="0">
                  <c:v>1239</c:v>
                </c:pt>
                <c:pt idx="1">
                  <c:v>2370</c:v>
                </c:pt>
                <c:pt idx="2">
                  <c:v>2957</c:v>
                </c:pt>
              </c:numCache>
            </c:numRef>
          </c:val>
          <c:extLst xmlns:c16r2="http://schemas.microsoft.com/office/drawing/2015/06/chart">
            <c:ext xmlns:c16="http://schemas.microsoft.com/office/drawing/2014/chart" uri="{C3380CC4-5D6E-409C-BE32-E72D297353CC}">
              <c16:uniqueId val="{00000000-1252-40EB-8E56-10E62CD82EE2}"/>
            </c:ext>
          </c:extLst>
        </c:ser>
        <c:ser>
          <c:idx val="1"/>
          <c:order val="1"/>
          <c:tx>
            <c:strRef>
              <c:f>'NVPhysHC&amp;not'!$AA$3</c:f>
              <c:strCache>
                <c:ptCount val="1"/>
                <c:pt idx="0">
                  <c:v>Other Industries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'NVPhysHC&amp;not'!$AB$1:$AD$1</c:f>
              <c:numCache>
                <c:formatCode>General</c:formatCode>
                <c:ptCount val="3"/>
                <c:pt idx="0">
                  <c:v>2014</c:v>
                </c:pt>
                <c:pt idx="1">
                  <c:v>2015</c:v>
                </c:pt>
                <c:pt idx="2">
                  <c:v>2016</c:v>
                </c:pt>
              </c:numCache>
            </c:numRef>
          </c:cat>
          <c:val>
            <c:numRef>
              <c:f>'NVPhysHC&amp;not'!$AB$3:$AD$3</c:f>
              <c:numCache>
                <c:formatCode>General</c:formatCode>
                <c:ptCount val="3"/>
                <c:pt idx="0">
                  <c:v>558</c:v>
                </c:pt>
                <c:pt idx="1">
                  <c:v>741</c:v>
                </c:pt>
                <c:pt idx="2">
                  <c:v>653</c:v>
                </c:pt>
              </c:numCache>
            </c:numRef>
          </c:val>
          <c:extLst xmlns:c16r2="http://schemas.microsoft.com/office/drawing/2015/06/chart">
            <c:ext xmlns:c16="http://schemas.microsoft.com/office/drawing/2014/chart" uri="{C3380CC4-5D6E-409C-BE32-E72D297353CC}">
              <c16:uniqueId val="{00000001-1252-40EB-8E56-10E62CD82EE2}"/>
            </c:ext>
          </c:extLst>
        </c:ser>
        <c:dLbls>
          <c:showLegendKey val="0"/>
          <c:showVal val="0"/>
          <c:showCatName val="0"/>
          <c:showSerName val="0"/>
          <c:showPercent val="0"/>
          <c:showBubbleSize val="0"/>
        </c:dLbls>
        <c:gapWidth val="50"/>
        <c:overlap val="-27"/>
        <c:axId val="248598264"/>
        <c:axId val="248598656"/>
      </c:barChart>
      <c:catAx>
        <c:axId val="24859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48598656"/>
        <c:crosses val="autoZero"/>
        <c:auto val="1"/>
        <c:lblAlgn val="ctr"/>
        <c:lblOffset val="100"/>
        <c:noMultiLvlLbl val="0"/>
      </c:catAx>
      <c:valAx>
        <c:axId val="248598656"/>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859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156650718756344E-2"/>
          <c:y val="7.182362267448654E-2"/>
          <c:w val="0.71295346196244103"/>
          <c:h val="0.84533211830814303"/>
        </c:manualLayout>
      </c:layout>
      <c:lineChart>
        <c:grouping val="standard"/>
        <c:varyColors val="0"/>
        <c:ser>
          <c:idx val="0"/>
          <c:order val="0"/>
          <c:tx>
            <c:strRef>
              <c:f>'NV MDsPer100K'!$F$1</c:f>
              <c:strCache>
                <c:ptCount val="1"/>
                <c:pt idx="0">
                  <c:v>Urban North</c:v>
                </c:pt>
              </c:strCache>
            </c:strRef>
          </c:tx>
          <c:spPr>
            <a:ln w="38100">
              <a:solidFill>
                <a:srgbClr val="5B9BD5">
                  <a:lumMod val="75000"/>
                </a:srgbClr>
              </a:solidFill>
            </a:ln>
          </c:spPr>
          <c:marker>
            <c:symbol val="none"/>
          </c:marker>
          <c:dLbls>
            <c:dLbl>
              <c:idx val="0"/>
              <c:layout>
                <c:manualLayout>
                  <c:x val="-1.0297319164191276E-2"/>
                  <c:y val="0"/>
                </c:manualLayout>
              </c:layout>
              <c:spPr>
                <a:solidFill>
                  <a:sysClr val="window" lastClr="FFFFFF"/>
                </a:solidFill>
                <a:ln>
                  <a:solidFill>
                    <a:srgbClr val="5B9BD5">
                      <a:lumMod val="75000"/>
                      <a:alpha val="98000"/>
                    </a:srgbClr>
                  </a:solid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2FB-4CB0-AF28-B096C78814AC}"/>
                </c:ext>
                <c:ext xmlns:c15="http://schemas.microsoft.com/office/drawing/2012/chart" uri="{CE6537A1-D6FC-4f65-9D91-7224C49458BB}"/>
              </c:extLst>
            </c:dLbl>
            <c:dLbl>
              <c:idx val="5"/>
              <c:layout>
                <c:manualLayout>
                  <c:x val="-2.3536729518151594E-2"/>
                  <c:y val="0"/>
                </c:manualLayout>
              </c:layout>
              <c:spPr>
                <a:solidFill>
                  <a:sysClr val="window" lastClr="FFFFFF"/>
                </a:solidFill>
                <a:ln>
                  <a:solidFill>
                    <a:srgbClr val="5B9BD5">
                      <a:lumMod val="75000"/>
                      <a:alpha val="98000"/>
                    </a:srgbClr>
                  </a:solid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2FB-4CB0-AF28-B096C78814AC}"/>
                </c:ext>
                <c:ext xmlns:c15="http://schemas.microsoft.com/office/drawing/2012/chart" uri="{CE6537A1-D6FC-4f65-9D91-7224C49458BB}"/>
              </c:extLst>
            </c:dLbl>
            <c:spPr>
              <a:solidFill>
                <a:sysClr val="window" lastClr="FFFFFF"/>
              </a:solidFill>
              <a:ln>
                <a:solidFill>
                  <a:srgbClr val="5B9BD5">
                    <a:lumMod val="75000"/>
                    <a:alpha val="98000"/>
                  </a:srgbClr>
                </a:solidFill>
              </a:ln>
              <a:effectLst/>
            </c:spPr>
            <c:txPr>
              <a:bodyPr wrap="square" lIns="38100" tIns="19050" rIns="38100" bIns="19050" anchor="ctr">
                <a:spAutoFit/>
              </a:bodyPr>
              <a:lstStyle/>
              <a:p>
                <a:pPr>
                  <a:defRPr sz="15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'NV MDsPer100K'!$E$3:$E$8</c:f>
              <c:numCache>
                <c:formatCode>0</c:formatCode>
                <c:ptCount val="6"/>
                <c:pt idx="0">
                  <c:v>2006</c:v>
                </c:pt>
                <c:pt idx="1">
                  <c:v>2008</c:v>
                </c:pt>
                <c:pt idx="2">
                  <c:v>2010</c:v>
                </c:pt>
                <c:pt idx="3">
                  <c:v>2012</c:v>
                </c:pt>
                <c:pt idx="4" formatCode="General">
                  <c:v>2014</c:v>
                </c:pt>
                <c:pt idx="5">
                  <c:v>2016</c:v>
                </c:pt>
              </c:numCache>
            </c:numRef>
          </c:cat>
          <c:val>
            <c:numRef>
              <c:f>'NV MDsPer100K'!$F$3:$F$8</c:f>
              <c:numCache>
                <c:formatCode>General</c:formatCode>
                <c:ptCount val="6"/>
                <c:pt idx="0">
                  <c:v>225.2</c:v>
                </c:pt>
                <c:pt idx="1">
                  <c:v>232.4</c:v>
                </c:pt>
                <c:pt idx="2">
                  <c:v>248.4</c:v>
                </c:pt>
                <c:pt idx="3">
                  <c:v>249.3</c:v>
                </c:pt>
                <c:pt idx="4">
                  <c:v>254.9</c:v>
                </c:pt>
                <c:pt idx="5">
                  <c:v>264.7</c:v>
                </c:pt>
              </c:numCache>
            </c:numRef>
          </c:val>
          <c:smooth val="0"/>
          <c:extLst xmlns:c16r2="http://schemas.microsoft.com/office/drawing/2015/06/chart">
            <c:ext xmlns:c16="http://schemas.microsoft.com/office/drawing/2014/chart" uri="{C3380CC4-5D6E-409C-BE32-E72D297353CC}">
              <c16:uniqueId val="{00000002-02FB-4CB0-AF28-B096C78814AC}"/>
            </c:ext>
          </c:extLst>
        </c:ser>
        <c:ser>
          <c:idx val="1"/>
          <c:order val="1"/>
          <c:tx>
            <c:strRef>
              <c:f>'NV MDsPer100K'!$G$1</c:f>
              <c:strCache>
                <c:ptCount val="1"/>
                <c:pt idx="0">
                  <c:v>Urban South</c:v>
                </c:pt>
              </c:strCache>
            </c:strRef>
          </c:tx>
          <c:spPr>
            <a:ln w="38100">
              <a:solidFill>
                <a:srgbClr val="70AD47"/>
              </a:solidFill>
            </a:ln>
          </c:spPr>
          <c:marker>
            <c:symbol val="none"/>
          </c:marker>
          <c:dLbls>
            <c:dLbl>
              <c:idx val="0"/>
              <c:layout>
                <c:manualLayout>
                  <c:x val="-1.4710455948844665E-2"/>
                  <c:y val="2.02104891756803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FB-4CB0-AF28-B096C78814AC}"/>
                </c:ext>
                <c:ext xmlns:c15="http://schemas.microsoft.com/office/drawing/2012/chart" uri="{CE6537A1-D6FC-4f65-9D91-7224C49458BB}"/>
              </c:extLst>
            </c:dLbl>
            <c:dLbl>
              <c:idx val="5"/>
              <c:layout>
                <c:manualLayout>
                  <c:x val="-1.9123534818317182E-2"/>
                  <c:y val="8.6616382181487015E-3"/>
                </c:manualLayout>
              </c:layout>
              <c:spPr>
                <a:solidFill>
                  <a:sysClr val="window" lastClr="FFFFFF"/>
                </a:solidFill>
                <a:ln>
                  <a:solidFill>
                    <a:sysClr val="windowText" lastClr="000000"/>
                  </a:solidFill>
                </a:ln>
                <a:effectLst/>
              </c:spPr>
              <c:txPr>
                <a:bodyPr wrap="square" lIns="38100" tIns="19050" rIns="38100" bIns="19050" anchor="ctr">
                  <a:noAutofit/>
                </a:bodyPr>
                <a:lstStyle/>
                <a:p>
                  <a:pPr>
                    <a:defRPr sz="1000"/>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2FB-4CB0-AF28-B096C78814AC}"/>
                </c:ext>
                <c:ext xmlns:c15="http://schemas.microsoft.com/office/drawing/2012/chart" uri="{CE6537A1-D6FC-4f65-9D91-7224C49458BB}">
                  <c15:layout>
                    <c:manualLayout>
                      <c:w val="4.2373410445466192E-2"/>
                      <c:h val="4.3900183372109887E-2"/>
                    </c:manualLayout>
                  </c15:layout>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'NV MDsPer100K'!$E$3:$E$8</c:f>
              <c:numCache>
                <c:formatCode>0</c:formatCode>
                <c:ptCount val="6"/>
                <c:pt idx="0">
                  <c:v>2006</c:v>
                </c:pt>
                <c:pt idx="1">
                  <c:v>2008</c:v>
                </c:pt>
                <c:pt idx="2">
                  <c:v>2010</c:v>
                </c:pt>
                <c:pt idx="3">
                  <c:v>2012</c:v>
                </c:pt>
                <c:pt idx="4" formatCode="General">
                  <c:v>2014</c:v>
                </c:pt>
                <c:pt idx="5">
                  <c:v>2016</c:v>
                </c:pt>
              </c:numCache>
            </c:numRef>
          </c:cat>
          <c:val>
            <c:numRef>
              <c:f>'NV MDsPer100K'!$G$3:$G$8</c:f>
              <c:numCache>
                <c:formatCode>General</c:formatCode>
                <c:ptCount val="6"/>
                <c:pt idx="0">
                  <c:v>144.1</c:v>
                </c:pt>
                <c:pt idx="1">
                  <c:v>148.69999999999999</c:v>
                </c:pt>
                <c:pt idx="2">
                  <c:v>158.5</c:v>
                </c:pt>
                <c:pt idx="3">
                  <c:v>160.80000000000001</c:v>
                </c:pt>
                <c:pt idx="4">
                  <c:v>160.80000000000001</c:v>
                </c:pt>
                <c:pt idx="5">
                  <c:v>160.6</c:v>
                </c:pt>
              </c:numCache>
            </c:numRef>
          </c:val>
          <c:smooth val="0"/>
          <c:extLst xmlns:c16r2="http://schemas.microsoft.com/office/drawing/2015/06/chart">
            <c:ext xmlns:c16="http://schemas.microsoft.com/office/drawing/2014/chart" uri="{C3380CC4-5D6E-409C-BE32-E72D297353CC}">
              <c16:uniqueId val="{00000005-02FB-4CB0-AF28-B096C78814AC}"/>
            </c:ext>
          </c:extLst>
        </c:ser>
        <c:ser>
          <c:idx val="2"/>
          <c:order val="2"/>
          <c:tx>
            <c:strRef>
              <c:f>'NV MDsPer100K'!$H$1</c:f>
              <c:strCache>
                <c:ptCount val="1"/>
                <c:pt idx="0">
                  <c:v>Rural and Frontier</c:v>
                </c:pt>
              </c:strCache>
            </c:strRef>
          </c:tx>
          <c:spPr>
            <a:ln w="38100">
              <a:solidFill>
                <a:srgbClr val="C00000"/>
              </a:solidFill>
            </a:ln>
          </c:spPr>
          <c:marker>
            <c:symbol val="none"/>
          </c:marker>
          <c:dLbls>
            <c:dLbl>
              <c:idx val="0"/>
              <c:layout>
                <c:manualLayout>
                  <c:x val="-1.3239410353960224E-2"/>
                  <c:y val="-2.887212739383006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2FB-4CB0-AF28-B096C78814AC}"/>
                </c:ext>
                <c:ext xmlns:c15="http://schemas.microsoft.com/office/drawing/2012/chart" uri="{CE6537A1-D6FC-4f65-9D91-7224C49458BB}"/>
              </c:extLst>
            </c:dLbl>
            <c:dLbl>
              <c:idx val="5"/>
              <c:layout>
                <c:manualLayout>
                  <c:x val="-2.059463832838266E-2"/>
                  <c:y val="-5.774425478765906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2FB-4CB0-AF28-B096C78814AC}"/>
                </c:ext>
                <c:ext xmlns:c15="http://schemas.microsoft.com/office/drawing/2012/chart" uri="{CE6537A1-D6FC-4f65-9D91-7224C49458BB}"/>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'NV MDsPer100K'!$E$3:$E$8</c:f>
              <c:numCache>
                <c:formatCode>0</c:formatCode>
                <c:ptCount val="6"/>
                <c:pt idx="0">
                  <c:v>2006</c:v>
                </c:pt>
                <c:pt idx="1">
                  <c:v>2008</c:v>
                </c:pt>
                <c:pt idx="2">
                  <c:v>2010</c:v>
                </c:pt>
                <c:pt idx="3">
                  <c:v>2012</c:v>
                </c:pt>
                <c:pt idx="4" formatCode="General">
                  <c:v>2014</c:v>
                </c:pt>
                <c:pt idx="5">
                  <c:v>2016</c:v>
                </c:pt>
              </c:numCache>
            </c:numRef>
          </c:cat>
          <c:val>
            <c:numRef>
              <c:f>'NV MDsPer100K'!$H$3:$H$8</c:f>
              <c:numCache>
                <c:formatCode>General</c:formatCode>
                <c:ptCount val="6"/>
                <c:pt idx="0">
                  <c:v>65.3</c:v>
                </c:pt>
                <c:pt idx="1">
                  <c:v>59.8</c:v>
                </c:pt>
                <c:pt idx="2">
                  <c:v>65.3</c:v>
                </c:pt>
                <c:pt idx="3">
                  <c:v>61.8</c:v>
                </c:pt>
                <c:pt idx="4">
                  <c:v>60.9</c:v>
                </c:pt>
                <c:pt idx="5">
                  <c:v>59.5</c:v>
                </c:pt>
              </c:numCache>
            </c:numRef>
          </c:val>
          <c:smooth val="0"/>
          <c:extLst xmlns:c16r2="http://schemas.microsoft.com/office/drawing/2015/06/chart">
            <c:ext xmlns:c16="http://schemas.microsoft.com/office/drawing/2014/chart" uri="{C3380CC4-5D6E-409C-BE32-E72D297353CC}">
              <c16:uniqueId val="{00000008-02FB-4CB0-AF28-B096C78814AC}"/>
            </c:ext>
          </c:extLst>
        </c:ser>
        <c:ser>
          <c:idx val="3"/>
          <c:order val="3"/>
          <c:tx>
            <c:strRef>
              <c:f>'NV MDsPer100K'!$I$1</c:f>
              <c:strCache>
                <c:ptCount val="1"/>
                <c:pt idx="0">
                  <c:v>Nevada</c:v>
                </c:pt>
              </c:strCache>
            </c:strRef>
          </c:tx>
          <c:spPr>
            <a:ln w="50800">
              <a:solidFill>
                <a:sysClr val="windowText" lastClr="000000"/>
              </a:solidFill>
            </a:ln>
          </c:spPr>
          <c:marker>
            <c:symbol val="none"/>
          </c:marker>
          <c:dLbls>
            <c:dLbl>
              <c:idx val="0"/>
              <c:layout>
                <c:manualLayout>
                  <c:x val="-3.0891957492573813E-2"/>
                  <c:y val="-2.88721273938290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2FB-4CB0-AF28-B096C78814AC}"/>
                </c:ext>
                <c:ext xmlns:c15="http://schemas.microsoft.com/office/drawing/2012/chart" uri="{CE6537A1-D6FC-4f65-9D91-7224C49458BB}"/>
              </c:extLst>
            </c:dLbl>
            <c:dLbl>
              <c:idx val="1"/>
              <c:layout>
                <c:manualLayout>
                  <c:x val="-3.2363003087458347E-2"/>
                  <c:y val="-1.44360636969145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EF9-4748-9297-28F6153A2A25}"/>
                </c:ext>
                <c:ext xmlns:c15="http://schemas.microsoft.com/office/drawing/2012/chart" uri="{CE6537A1-D6FC-4f65-9D91-7224C49458BB}"/>
              </c:extLst>
            </c:dLbl>
            <c:dLbl>
              <c:idx val="2"/>
              <c:layout>
                <c:manualLayout>
                  <c:x val="-2.9420911897689358E-2"/>
                  <c:y val="-5.774425478765853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EF9-4748-9297-28F6153A2A25}"/>
                </c:ext>
                <c:ext xmlns:c15="http://schemas.microsoft.com/office/drawing/2012/chart" uri="{CE6537A1-D6FC-4f65-9D91-7224C49458BB}"/>
              </c:extLst>
            </c:dLbl>
            <c:dLbl>
              <c:idx val="3"/>
              <c:layout>
                <c:manualLayout>
                  <c:x val="-2.5007775113036063E-2"/>
                  <c:y val="-1.44360636969145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EF9-4748-9297-28F6153A2A25}"/>
                </c:ext>
                <c:ext xmlns:c15="http://schemas.microsoft.com/office/drawing/2012/chart" uri="{CE6537A1-D6FC-4f65-9D91-7224C49458BB}"/>
              </c:extLst>
            </c:dLbl>
            <c:dLbl>
              <c:idx val="4"/>
              <c:layout>
                <c:manualLayout>
                  <c:x val="-2.9420911897689465E-2"/>
                  <c:y val="-1.15488509575317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EF9-4748-9297-28F6153A2A25}"/>
                </c:ext>
                <c:ext xmlns:c15="http://schemas.microsoft.com/office/drawing/2012/chart" uri="{CE6537A1-D6FC-4f65-9D91-7224C49458BB}"/>
              </c:extLst>
            </c:dLbl>
            <c:dLbl>
              <c:idx val="5"/>
              <c:layout>
                <c:manualLayout>
                  <c:x val="-2.7949866302804997E-2"/>
                  <c:y val="-1.44360636969145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2FB-4CB0-AF28-B096C78814AC}"/>
                </c:ext>
                <c:ext xmlns:c15="http://schemas.microsoft.com/office/drawing/2012/chart" uri="{CE6537A1-D6FC-4f65-9D91-7224C49458BB}"/>
              </c:extLst>
            </c:dLbl>
            <c:numFmt formatCode="#,##0.0" sourceLinked="0"/>
            <c:spPr>
              <a:solidFill>
                <a:sysClr val="window" lastClr="FFFFFF"/>
              </a:solidFill>
              <a:ln>
                <a:solidFill>
                  <a:sysClr val="windowText" lastClr="000000"/>
                </a:solidFill>
              </a:ln>
              <a:effectLst/>
            </c:spPr>
            <c:txPr>
              <a:bodyPr wrap="square" lIns="38100" tIns="19050" rIns="38100" bIns="19050" anchor="ctr">
                <a:spAutoFit/>
              </a:bodyPr>
              <a:lstStyle/>
              <a:p>
                <a:pPr>
                  <a:defRPr sz="15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'NV MDsPer100K'!$E$3:$E$8</c:f>
              <c:numCache>
                <c:formatCode>0</c:formatCode>
                <c:ptCount val="6"/>
                <c:pt idx="0">
                  <c:v>2006</c:v>
                </c:pt>
                <c:pt idx="1">
                  <c:v>2008</c:v>
                </c:pt>
                <c:pt idx="2">
                  <c:v>2010</c:v>
                </c:pt>
                <c:pt idx="3">
                  <c:v>2012</c:v>
                </c:pt>
                <c:pt idx="4" formatCode="General">
                  <c:v>2014</c:v>
                </c:pt>
                <c:pt idx="5">
                  <c:v>2016</c:v>
                </c:pt>
              </c:numCache>
            </c:numRef>
          </c:cat>
          <c:val>
            <c:numRef>
              <c:f>'NV MDsPer100K'!$I$3:$I$8</c:f>
              <c:numCache>
                <c:formatCode>General</c:formatCode>
                <c:ptCount val="6"/>
                <c:pt idx="0">
                  <c:v>154.9</c:v>
                </c:pt>
                <c:pt idx="1">
                  <c:v>159.1</c:v>
                </c:pt>
                <c:pt idx="2">
                  <c:v>170</c:v>
                </c:pt>
                <c:pt idx="3">
                  <c:v>171.3</c:v>
                </c:pt>
                <c:pt idx="4">
                  <c:v>172.3</c:v>
                </c:pt>
                <c:pt idx="5">
                  <c:v>173.9</c:v>
                </c:pt>
              </c:numCache>
            </c:numRef>
          </c:val>
          <c:smooth val="0"/>
          <c:extLst xmlns:c16r2="http://schemas.microsoft.com/office/drawing/2015/06/chart">
            <c:ext xmlns:c16="http://schemas.microsoft.com/office/drawing/2014/chart" uri="{C3380CC4-5D6E-409C-BE32-E72D297353CC}">
              <c16:uniqueId val="{0000000B-02FB-4CB0-AF28-B096C78814AC}"/>
            </c:ext>
          </c:extLst>
        </c:ser>
        <c:dLbls>
          <c:showLegendKey val="0"/>
          <c:showVal val="0"/>
          <c:showCatName val="0"/>
          <c:showSerName val="0"/>
          <c:showPercent val="0"/>
          <c:showBubbleSize val="0"/>
        </c:dLbls>
        <c:smooth val="0"/>
        <c:axId val="248599440"/>
        <c:axId val="248599832"/>
      </c:lineChart>
      <c:catAx>
        <c:axId val="248599440"/>
        <c:scaling>
          <c:orientation val="minMax"/>
        </c:scaling>
        <c:delete val="0"/>
        <c:axPos val="b"/>
        <c:numFmt formatCode="0" sourceLinked="1"/>
        <c:majorTickMark val="none"/>
        <c:minorTickMark val="cross"/>
        <c:tickLblPos val="low"/>
        <c:txPr>
          <a:bodyPr/>
          <a:lstStyle/>
          <a:p>
            <a:pPr>
              <a:defRPr sz="1200"/>
            </a:pPr>
            <a:endParaRPr lang="en-US"/>
          </a:p>
        </c:txPr>
        <c:crossAx val="248599832"/>
        <c:crosses val="autoZero"/>
        <c:auto val="1"/>
        <c:lblAlgn val="ctr"/>
        <c:lblOffset val="100"/>
        <c:noMultiLvlLbl val="0"/>
      </c:catAx>
      <c:valAx>
        <c:axId val="248599832"/>
        <c:scaling>
          <c:orientation val="minMax"/>
          <c:max val="300"/>
          <c:min val="50"/>
        </c:scaling>
        <c:delete val="0"/>
        <c:axPos val="l"/>
        <c:majorGridlines>
          <c:spPr>
            <a:ln>
              <a:solidFill>
                <a:sysClr val="window" lastClr="FFFFFF">
                  <a:lumMod val="75000"/>
                </a:sysClr>
              </a:solidFill>
            </a:ln>
          </c:spPr>
        </c:majorGridlines>
        <c:numFmt formatCode="0" sourceLinked="0"/>
        <c:majorTickMark val="out"/>
        <c:minorTickMark val="none"/>
        <c:tickLblPos val="nextTo"/>
        <c:txPr>
          <a:bodyPr/>
          <a:lstStyle/>
          <a:p>
            <a:pPr>
              <a:defRPr sz="1200"/>
            </a:pPr>
            <a:endParaRPr lang="en-US"/>
          </a:p>
        </c:txPr>
        <c:crossAx val="248599440"/>
        <c:crosses val="autoZero"/>
        <c:crossBetween val="between"/>
        <c:majorUnit val="50"/>
        <c:minorUnit val="2"/>
      </c:valAx>
      <c:spPr>
        <a:solidFill>
          <a:sysClr val="window" lastClr="FFFFFF"/>
        </a:solidFill>
      </c:spPr>
    </c:plotArea>
    <c:legend>
      <c:legendPos val="r"/>
      <c:layout>
        <c:manualLayout>
          <c:xMode val="edge"/>
          <c:yMode val="edge"/>
          <c:x val="0.77575790549663803"/>
          <c:y val="0.12944366446247299"/>
          <c:w val="0.206382023517371"/>
          <c:h val="0.64729813206416098"/>
        </c:manualLayout>
      </c:layout>
      <c:overlay val="0"/>
      <c:spPr>
        <a:effectLst>
          <a:glow rad="127000">
            <a:schemeClr val="tx1"/>
          </a:glow>
        </a:effectLst>
      </c:spPr>
      <c:txPr>
        <a:bodyPr/>
        <a:lstStyle/>
        <a:p>
          <a:pPr>
            <a:defRPr sz="1200"/>
          </a:pPr>
          <a:endParaRPr lang="en-US"/>
        </a:p>
      </c:txPr>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14260717410336E-2"/>
          <c:y val="5.5735753320935909E-2"/>
          <c:w val="0.90286351706036749"/>
          <c:h val="0.73964272121979124"/>
        </c:manualLayout>
      </c:layout>
      <c:lineChart>
        <c:grouping val="standard"/>
        <c:varyColors val="0"/>
        <c:ser>
          <c:idx val="2"/>
          <c:order val="0"/>
          <c:tx>
            <c:strRef>
              <c:f>Completions!$A$34</c:f>
              <c:strCache>
                <c:ptCount val="1"/>
                <c:pt idx="0">
                  <c:v>South GME Total</c:v>
                </c:pt>
              </c:strCache>
            </c:strRef>
          </c:tx>
          <c:spPr>
            <a:ln w="28575" cap="rnd">
              <a:solidFill>
                <a:srgbClr val="C00000"/>
              </a:solidFill>
              <a:round/>
            </a:ln>
            <a:effectLst/>
          </c:spPr>
          <c:marker>
            <c:symbol val="none"/>
          </c:marker>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Completions!$B$3:$K$3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Completions!$B$34:$K$34</c:f>
              <c:numCache>
                <c:formatCode>General</c:formatCode>
                <c:ptCount val="10"/>
                <c:pt idx="0">
                  <c:v>43</c:v>
                </c:pt>
                <c:pt idx="1">
                  <c:v>53</c:v>
                </c:pt>
                <c:pt idx="2">
                  <c:v>50</c:v>
                </c:pt>
                <c:pt idx="3">
                  <c:v>53</c:v>
                </c:pt>
                <c:pt idx="4">
                  <c:v>54</c:v>
                </c:pt>
                <c:pt idx="5">
                  <c:v>59</c:v>
                </c:pt>
                <c:pt idx="6">
                  <c:v>56</c:v>
                </c:pt>
                <c:pt idx="7">
                  <c:v>71</c:v>
                </c:pt>
                <c:pt idx="8">
                  <c:v>75</c:v>
                </c:pt>
                <c:pt idx="9">
                  <c:v>84</c:v>
                </c:pt>
              </c:numCache>
            </c:numRef>
          </c:val>
          <c:smooth val="0"/>
        </c:ser>
        <c:ser>
          <c:idx val="0"/>
          <c:order val="1"/>
          <c:tx>
            <c:strRef>
              <c:f>Completions!$A$16</c:f>
              <c:strCache>
                <c:ptCount val="1"/>
                <c:pt idx="0">
                  <c:v>South Residencies</c:v>
                </c:pt>
              </c:strCache>
            </c:strRef>
          </c:tx>
          <c:spPr>
            <a:ln w="28575" cap="rnd">
              <a:solidFill>
                <a:srgbClr val="C00000"/>
              </a:solidFill>
              <a:prstDash val="dash"/>
              <a:round/>
            </a:ln>
            <a:effectLst/>
          </c:spPr>
          <c:marker>
            <c:symbol val="none"/>
          </c:marker>
          <c:cat>
            <c:numRef>
              <c:f>Completions!$B$3:$K$3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Completions!$B$16:$K$16</c:f>
              <c:numCache>
                <c:formatCode>General</c:formatCode>
                <c:ptCount val="10"/>
                <c:pt idx="0">
                  <c:v>41</c:v>
                </c:pt>
                <c:pt idx="1">
                  <c:v>46</c:v>
                </c:pt>
                <c:pt idx="2">
                  <c:v>45</c:v>
                </c:pt>
                <c:pt idx="3">
                  <c:v>47</c:v>
                </c:pt>
                <c:pt idx="4">
                  <c:v>48</c:v>
                </c:pt>
                <c:pt idx="5">
                  <c:v>53</c:v>
                </c:pt>
                <c:pt idx="6">
                  <c:v>46</c:v>
                </c:pt>
                <c:pt idx="7">
                  <c:v>62</c:v>
                </c:pt>
                <c:pt idx="8">
                  <c:v>64</c:v>
                </c:pt>
                <c:pt idx="9">
                  <c:v>72</c:v>
                </c:pt>
              </c:numCache>
            </c:numRef>
          </c:val>
          <c:smooth val="0"/>
        </c:ser>
        <c:ser>
          <c:idx val="1"/>
          <c:order val="2"/>
          <c:tx>
            <c:strRef>
              <c:f>Completions!$A$33</c:f>
              <c:strCache>
                <c:ptCount val="1"/>
                <c:pt idx="0">
                  <c:v>South Fellowships</c:v>
                </c:pt>
              </c:strCache>
            </c:strRef>
          </c:tx>
          <c:spPr>
            <a:ln w="28575" cap="rnd">
              <a:solidFill>
                <a:srgbClr val="C00000"/>
              </a:solidFill>
              <a:prstDash val="sysDot"/>
              <a:round/>
            </a:ln>
            <a:effectLst/>
          </c:spPr>
          <c:marker>
            <c:symbol val="none"/>
          </c:marker>
          <c:cat>
            <c:numRef>
              <c:f>Completions!$B$3:$K$3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Completions!$B$33:$K$33</c:f>
              <c:numCache>
                <c:formatCode>General</c:formatCode>
                <c:ptCount val="10"/>
                <c:pt idx="0">
                  <c:v>2</c:v>
                </c:pt>
                <c:pt idx="1">
                  <c:v>7</c:v>
                </c:pt>
                <c:pt idx="2">
                  <c:v>5</c:v>
                </c:pt>
                <c:pt idx="3">
                  <c:v>6</c:v>
                </c:pt>
                <c:pt idx="4">
                  <c:v>6</c:v>
                </c:pt>
                <c:pt idx="5">
                  <c:v>6</c:v>
                </c:pt>
                <c:pt idx="6">
                  <c:v>10</c:v>
                </c:pt>
                <c:pt idx="7">
                  <c:v>9</c:v>
                </c:pt>
                <c:pt idx="8">
                  <c:v>11</c:v>
                </c:pt>
                <c:pt idx="9">
                  <c:v>12</c:v>
                </c:pt>
              </c:numCache>
            </c:numRef>
          </c:val>
          <c:smooth val="0"/>
        </c:ser>
        <c:dLbls>
          <c:showLegendKey val="0"/>
          <c:showVal val="0"/>
          <c:showCatName val="0"/>
          <c:showSerName val="0"/>
          <c:showPercent val="0"/>
          <c:showBubbleSize val="0"/>
        </c:dLbls>
        <c:smooth val="0"/>
        <c:axId val="248600616"/>
        <c:axId val="248601008"/>
      </c:lineChart>
      <c:catAx>
        <c:axId val="24860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8601008"/>
        <c:crosses val="autoZero"/>
        <c:auto val="1"/>
        <c:lblAlgn val="ctr"/>
        <c:lblOffset val="100"/>
        <c:noMultiLvlLbl val="0"/>
      </c:catAx>
      <c:valAx>
        <c:axId val="24860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8600616"/>
        <c:crosses val="autoZero"/>
        <c:crossBetween val="between"/>
        <c:majorUnit val="20"/>
      </c:valAx>
      <c:spPr>
        <a:noFill/>
        <a:ln>
          <a:noFill/>
        </a:ln>
        <a:effectLst/>
      </c:spPr>
    </c:plotArea>
    <c:legend>
      <c:legendPos val="b"/>
      <c:layout>
        <c:manualLayout>
          <c:xMode val="edge"/>
          <c:yMode val="edge"/>
          <c:x val="1.677823009630517E-2"/>
          <c:y val="0.89297001218537775"/>
          <c:w val="0.97431789737171459"/>
          <c:h val="0.10301035287255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2057000384338E-2"/>
          <c:y val="5.0581723250429624E-2"/>
          <c:w val="0.90286351706036749"/>
          <c:h val="0.79117906197967602"/>
        </c:manualLayout>
      </c:layout>
      <c:lineChart>
        <c:grouping val="standard"/>
        <c:varyColors val="0"/>
        <c:ser>
          <c:idx val="2"/>
          <c:order val="0"/>
          <c:tx>
            <c:strRef>
              <c:f>NVRetention!$A$34</c:f>
              <c:strCache>
                <c:ptCount val="1"/>
                <c:pt idx="0">
                  <c:v>South GME Total</c:v>
                </c:pt>
              </c:strCache>
            </c:strRef>
          </c:tx>
          <c:spPr>
            <a:ln w="28575" cap="rnd">
              <a:solidFill>
                <a:srgbClr val="C00000"/>
              </a:solidFill>
              <a:round/>
            </a:ln>
            <a:effectLst/>
          </c:spPr>
          <c:marker>
            <c:symbol val="none"/>
          </c:marker>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NVRetention!$B$3:$K$3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NVRetention!$B$34:$K$34</c:f>
              <c:numCache>
                <c:formatCode>General</c:formatCode>
                <c:ptCount val="10"/>
                <c:pt idx="0">
                  <c:v>24</c:v>
                </c:pt>
                <c:pt idx="1">
                  <c:v>27</c:v>
                </c:pt>
                <c:pt idx="2">
                  <c:v>30</c:v>
                </c:pt>
                <c:pt idx="3">
                  <c:v>35</c:v>
                </c:pt>
                <c:pt idx="4">
                  <c:v>28</c:v>
                </c:pt>
                <c:pt idx="5">
                  <c:v>24</c:v>
                </c:pt>
                <c:pt idx="6">
                  <c:v>26</c:v>
                </c:pt>
                <c:pt idx="7">
                  <c:v>34</c:v>
                </c:pt>
                <c:pt idx="8">
                  <c:v>33</c:v>
                </c:pt>
                <c:pt idx="9">
                  <c:v>15</c:v>
                </c:pt>
              </c:numCache>
            </c:numRef>
          </c:val>
          <c:smooth val="0"/>
        </c:ser>
        <c:ser>
          <c:idx val="0"/>
          <c:order val="1"/>
          <c:tx>
            <c:strRef>
              <c:f>NVRetention!$A$16</c:f>
              <c:strCache>
                <c:ptCount val="1"/>
                <c:pt idx="0">
                  <c:v>South Residencies</c:v>
                </c:pt>
              </c:strCache>
            </c:strRef>
          </c:tx>
          <c:spPr>
            <a:ln w="28575" cap="rnd">
              <a:solidFill>
                <a:srgbClr val="C00000"/>
              </a:solidFill>
              <a:prstDash val="dash"/>
              <a:round/>
            </a:ln>
            <a:effectLst/>
          </c:spPr>
          <c:marker>
            <c:symbol val="none"/>
          </c:marker>
          <c:cat>
            <c:numRef>
              <c:f>NVRetention!$B$3:$K$3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NVRetention!$B$16:$K$16</c:f>
              <c:numCache>
                <c:formatCode>General</c:formatCode>
                <c:ptCount val="10"/>
                <c:pt idx="0">
                  <c:v>22</c:v>
                </c:pt>
                <c:pt idx="1">
                  <c:v>25</c:v>
                </c:pt>
                <c:pt idx="2">
                  <c:v>27</c:v>
                </c:pt>
                <c:pt idx="3">
                  <c:v>33</c:v>
                </c:pt>
                <c:pt idx="4">
                  <c:v>24</c:v>
                </c:pt>
                <c:pt idx="5">
                  <c:v>20</c:v>
                </c:pt>
                <c:pt idx="6">
                  <c:v>20</c:v>
                </c:pt>
                <c:pt idx="7">
                  <c:v>27</c:v>
                </c:pt>
                <c:pt idx="8">
                  <c:v>30</c:v>
                </c:pt>
                <c:pt idx="9">
                  <c:v>14</c:v>
                </c:pt>
              </c:numCache>
            </c:numRef>
          </c:val>
          <c:smooth val="0"/>
        </c:ser>
        <c:ser>
          <c:idx val="1"/>
          <c:order val="2"/>
          <c:tx>
            <c:strRef>
              <c:f>NVRetention!$A$33</c:f>
              <c:strCache>
                <c:ptCount val="1"/>
                <c:pt idx="0">
                  <c:v>South Fellowships</c:v>
                </c:pt>
              </c:strCache>
            </c:strRef>
          </c:tx>
          <c:spPr>
            <a:ln w="28575" cap="rnd">
              <a:solidFill>
                <a:srgbClr val="C00000"/>
              </a:solidFill>
              <a:prstDash val="sysDot"/>
              <a:round/>
            </a:ln>
            <a:effectLst/>
          </c:spPr>
          <c:marker>
            <c:symbol val="none"/>
          </c:marker>
          <c:cat>
            <c:numRef>
              <c:f>NVRetention!$B$3:$K$3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NVRetention!$B$33:$K$33</c:f>
              <c:numCache>
                <c:formatCode>General</c:formatCode>
                <c:ptCount val="10"/>
                <c:pt idx="0">
                  <c:v>2</c:v>
                </c:pt>
                <c:pt idx="1">
                  <c:v>2</c:v>
                </c:pt>
                <c:pt idx="2">
                  <c:v>3</c:v>
                </c:pt>
                <c:pt idx="3">
                  <c:v>2</c:v>
                </c:pt>
                <c:pt idx="4">
                  <c:v>4</c:v>
                </c:pt>
                <c:pt idx="5">
                  <c:v>4</c:v>
                </c:pt>
                <c:pt idx="6">
                  <c:v>6</c:v>
                </c:pt>
                <c:pt idx="7">
                  <c:v>7</c:v>
                </c:pt>
                <c:pt idx="8">
                  <c:v>3</c:v>
                </c:pt>
                <c:pt idx="9">
                  <c:v>1</c:v>
                </c:pt>
              </c:numCache>
            </c:numRef>
          </c:val>
          <c:smooth val="0"/>
        </c:ser>
        <c:dLbls>
          <c:showLegendKey val="0"/>
          <c:showVal val="0"/>
          <c:showCatName val="0"/>
          <c:showSerName val="0"/>
          <c:showPercent val="0"/>
          <c:showBubbleSize val="0"/>
        </c:dLbls>
        <c:smooth val="0"/>
        <c:axId val="249086624"/>
        <c:axId val="249087016"/>
      </c:lineChart>
      <c:catAx>
        <c:axId val="24908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087016"/>
        <c:crosses val="autoZero"/>
        <c:auto val="1"/>
        <c:lblAlgn val="ctr"/>
        <c:lblOffset val="100"/>
        <c:noMultiLvlLbl val="0"/>
      </c:catAx>
      <c:valAx>
        <c:axId val="249087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9086624"/>
        <c:crosses val="autoZero"/>
        <c:crossBetween val="between"/>
        <c:majorUnit val="10"/>
      </c:valAx>
      <c:spPr>
        <a:noFill/>
        <a:ln>
          <a:noFill/>
        </a:ln>
        <a:effectLst/>
      </c:spPr>
    </c:plotArea>
    <c:legend>
      <c:legendPos val="b"/>
      <c:layout>
        <c:manualLayout>
          <c:xMode val="edge"/>
          <c:yMode val="edge"/>
          <c:x val="0.19974354768153982"/>
          <c:y val="0.93135852302946431"/>
          <c:w val="0.6005127679352581"/>
          <c:h val="6.86414769705356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'Retention%'!$A$34</c:f>
              <c:strCache>
                <c:ptCount val="1"/>
                <c:pt idx="0">
                  <c:v>South GME Total</c:v>
                </c:pt>
              </c:strCache>
            </c:strRef>
          </c:tx>
          <c:spPr>
            <a:ln w="28575" cap="rnd">
              <a:solidFill>
                <a:srgbClr val="C00000"/>
              </a:solidFill>
              <a:prstDash val="solid"/>
              <a:round/>
            </a:ln>
            <a:effectLst/>
          </c:spPr>
          <c:marker>
            <c:symbol val="none"/>
          </c:marker>
          <c:dLbls>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'Retention%'!$B$34:$K$34</c:f>
              <c:numCache>
                <c:formatCode>0.0</c:formatCode>
                <c:ptCount val="10"/>
                <c:pt idx="0">
                  <c:v>55.813953488372093</c:v>
                </c:pt>
                <c:pt idx="1">
                  <c:v>50.943396226415096</c:v>
                </c:pt>
                <c:pt idx="2">
                  <c:v>60</c:v>
                </c:pt>
                <c:pt idx="3">
                  <c:v>66.037735849056602</c:v>
                </c:pt>
                <c:pt idx="4">
                  <c:v>51.851851851851848</c:v>
                </c:pt>
                <c:pt idx="5">
                  <c:v>40.677966101694921</c:v>
                </c:pt>
                <c:pt idx="6">
                  <c:v>46.428571428571431</c:v>
                </c:pt>
                <c:pt idx="7">
                  <c:v>47.887323943661968</c:v>
                </c:pt>
                <c:pt idx="8">
                  <c:v>44</c:v>
                </c:pt>
                <c:pt idx="9">
                  <c:v>17.857142857142858</c:v>
                </c:pt>
              </c:numCache>
            </c:numRef>
          </c:val>
          <c:smooth val="0"/>
        </c:ser>
        <c:ser>
          <c:idx val="1"/>
          <c:order val="1"/>
          <c:tx>
            <c:strRef>
              <c:f>'Retention%'!$A$16</c:f>
              <c:strCache>
                <c:ptCount val="1"/>
                <c:pt idx="0">
                  <c:v>South Residencies</c:v>
                </c:pt>
              </c:strCache>
            </c:strRef>
          </c:tx>
          <c:spPr>
            <a:ln w="28575" cap="rnd">
              <a:solidFill>
                <a:srgbClr val="C00000"/>
              </a:solidFill>
              <a:prstDash val="dash"/>
              <a:round/>
            </a:ln>
            <a:effectLst/>
          </c:spPr>
          <c:marker>
            <c:symbol val="none"/>
          </c:marker>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'Retention%'!$B$16:$K$16</c:f>
              <c:numCache>
                <c:formatCode>0.0</c:formatCode>
                <c:ptCount val="10"/>
                <c:pt idx="0">
                  <c:v>53.658536585365859</c:v>
                </c:pt>
                <c:pt idx="1">
                  <c:v>54.347826086956516</c:v>
                </c:pt>
                <c:pt idx="2">
                  <c:v>60</c:v>
                </c:pt>
                <c:pt idx="3">
                  <c:v>70.212765957446805</c:v>
                </c:pt>
                <c:pt idx="4">
                  <c:v>50</c:v>
                </c:pt>
                <c:pt idx="5">
                  <c:v>37.735849056603776</c:v>
                </c:pt>
                <c:pt idx="6">
                  <c:v>43.478260869565219</c:v>
                </c:pt>
                <c:pt idx="7">
                  <c:v>43.548387096774192</c:v>
                </c:pt>
                <c:pt idx="8">
                  <c:v>46.875</c:v>
                </c:pt>
                <c:pt idx="9">
                  <c:v>19.444444444444446</c:v>
                </c:pt>
              </c:numCache>
            </c:numRef>
          </c:val>
          <c:smooth val="0"/>
        </c:ser>
        <c:ser>
          <c:idx val="0"/>
          <c:order val="2"/>
          <c:tx>
            <c:strRef>
              <c:f>'Retention%'!$A$33</c:f>
              <c:strCache>
                <c:ptCount val="1"/>
                <c:pt idx="0">
                  <c:v>South Fellowships</c:v>
                </c:pt>
              </c:strCache>
            </c:strRef>
          </c:tx>
          <c:spPr>
            <a:ln w="28575" cap="rnd" cmpd="sng">
              <a:solidFill>
                <a:srgbClr val="C00000"/>
              </a:solidFill>
              <a:prstDash val="sysDot"/>
              <a:round/>
            </a:ln>
            <a:effectLst/>
          </c:spPr>
          <c:marker>
            <c:symbol val="none"/>
          </c:marker>
          <c:cat>
            <c:numRef>
              <c:f>'Retention%'!$B$3:$K$3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'Retention%'!$B$33:$K$33</c:f>
              <c:numCache>
                <c:formatCode>0.0</c:formatCode>
                <c:ptCount val="10"/>
                <c:pt idx="0">
                  <c:v>100</c:v>
                </c:pt>
                <c:pt idx="1">
                  <c:v>28.571428571428569</c:v>
                </c:pt>
                <c:pt idx="2">
                  <c:v>60</c:v>
                </c:pt>
                <c:pt idx="3">
                  <c:v>33.333333333333329</c:v>
                </c:pt>
                <c:pt idx="4">
                  <c:v>66.666666666666657</c:v>
                </c:pt>
                <c:pt idx="5">
                  <c:v>66.666666666666657</c:v>
                </c:pt>
                <c:pt idx="6">
                  <c:v>60</c:v>
                </c:pt>
                <c:pt idx="7">
                  <c:v>77.777777777777786</c:v>
                </c:pt>
                <c:pt idx="8">
                  <c:v>27.27272727272727</c:v>
                </c:pt>
                <c:pt idx="9">
                  <c:v>8.3333333333333321</c:v>
                </c:pt>
              </c:numCache>
            </c:numRef>
          </c:val>
          <c:smooth val="0"/>
        </c:ser>
        <c:dLbls>
          <c:showLegendKey val="0"/>
          <c:showVal val="0"/>
          <c:showCatName val="0"/>
          <c:showSerName val="0"/>
          <c:showPercent val="0"/>
          <c:showBubbleSize val="0"/>
        </c:dLbls>
        <c:smooth val="0"/>
        <c:axId val="249088976"/>
        <c:axId val="249320992"/>
      </c:lineChart>
      <c:catAx>
        <c:axId val="2490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320992"/>
        <c:crosses val="autoZero"/>
        <c:auto val="1"/>
        <c:lblAlgn val="ctr"/>
        <c:lblOffset val="100"/>
        <c:noMultiLvlLbl val="0"/>
      </c:catAx>
      <c:valAx>
        <c:axId val="249320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9088976"/>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14262940868837E-2"/>
          <c:y val="3.3273855411660266E-2"/>
          <c:w val="0.90286351706036749"/>
          <c:h val="0.78214508241264946"/>
        </c:manualLayout>
      </c:layout>
      <c:lineChart>
        <c:grouping val="standard"/>
        <c:varyColors val="0"/>
        <c:ser>
          <c:idx val="2"/>
          <c:order val="0"/>
          <c:tx>
            <c:strRef>
              <c:f>Completions!$A$50</c:f>
              <c:strCache>
                <c:ptCount val="1"/>
                <c:pt idx="0">
                  <c:v>North GME Total</c:v>
                </c:pt>
              </c:strCache>
            </c:strRef>
          </c:tx>
          <c:spPr>
            <a:ln w="28575" cap="rnd">
              <a:solidFill>
                <a:schemeClr val="accent1">
                  <a:lumMod val="50000"/>
                </a:schemeClr>
              </a:solidFill>
              <a:round/>
            </a:ln>
            <a:effectLst/>
          </c:spPr>
          <c:marker>
            <c:symbol val="none"/>
          </c:marker>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Completions!$B$3:$K$3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Completions!$B$50:$K$50</c:f>
              <c:numCache>
                <c:formatCode>General</c:formatCode>
                <c:ptCount val="10"/>
                <c:pt idx="0">
                  <c:v>20</c:v>
                </c:pt>
                <c:pt idx="1">
                  <c:v>23</c:v>
                </c:pt>
                <c:pt idx="2">
                  <c:v>26</c:v>
                </c:pt>
                <c:pt idx="3">
                  <c:v>28</c:v>
                </c:pt>
                <c:pt idx="4">
                  <c:v>26</c:v>
                </c:pt>
                <c:pt idx="5">
                  <c:v>28</c:v>
                </c:pt>
                <c:pt idx="6">
                  <c:v>24</c:v>
                </c:pt>
                <c:pt idx="7">
                  <c:v>32</c:v>
                </c:pt>
                <c:pt idx="8">
                  <c:v>33</c:v>
                </c:pt>
                <c:pt idx="9">
                  <c:v>36</c:v>
                </c:pt>
              </c:numCache>
            </c:numRef>
          </c:val>
          <c:smooth val="0"/>
        </c:ser>
        <c:ser>
          <c:idx val="0"/>
          <c:order val="1"/>
          <c:tx>
            <c:strRef>
              <c:f>Completions!$A$42</c:f>
              <c:strCache>
                <c:ptCount val="1"/>
                <c:pt idx="0">
                  <c:v>North Residencies</c:v>
                </c:pt>
              </c:strCache>
            </c:strRef>
          </c:tx>
          <c:spPr>
            <a:ln w="28575" cap="rnd">
              <a:solidFill>
                <a:schemeClr val="accent1">
                  <a:lumMod val="75000"/>
                </a:schemeClr>
              </a:solidFill>
              <a:prstDash val="dash"/>
              <a:round/>
            </a:ln>
            <a:effectLst/>
          </c:spPr>
          <c:marker>
            <c:symbol val="none"/>
          </c:marker>
          <c:cat>
            <c:numRef>
              <c:f>Completions!$B$3:$K$3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Completions!$B$42:$K$42</c:f>
              <c:numCache>
                <c:formatCode>General</c:formatCode>
                <c:ptCount val="10"/>
                <c:pt idx="0">
                  <c:v>19</c:v>
                </c:pt>
                <c:pt idx="1">
                  <c:v>18</c:v>
                </c:pt>
                <c:pt idx="2">
                  <c:v>19</c:v>
                </c:pt>
                <c:pt idx="3">
                  <c:v>20</c:v>
                </c:pt>
                <c:pt idx="4">
                  <c:v>20</c:v>
                </c:pt>
                <c:pt idx="5">
                  <c:v>20</c:v>
                </c:pt>
                <c:pt idx="6">
                  <c:v>20</c:v>
                </c:pt>
                <c:pt idx="7">
                  <c:v>24</c:v>
                </c:pt>
                <c:pt idx="8">
                  <c:v>25</c:v>
                </c:pt>
                <c:pt idx="9">
                  <c:v>26</c:v>
                </c:pt>
              </c:numCache>
            </c:numRef>
          </c:val>
          <c:smooth val="0"/>
        </c:ser>
        <c:ser>
          <c:idx val="1"/>
          <c:order val="2"/>
          <c:tx>
            <c:strRef>
              <c:f>Completions!$A$49</c:f>
              <c:strCache>
                <c:ptCount val="1"/>
                <c:pt idx="0">
                  <c:v>North Fellowships</c:v>
                </c:pt>
              </c:strCache>
            </c:strRef>
          </c:tx>
          <c:spPr>
            <a:ln w="28575" cap="rnd">
              <a:solidFill>
                <a:schemeClr val="accent1">
                  <a:lumMod val="50000"/>
                </a:schemeClr>
              </a:solidFill>
              <a:prstDash val="sysDot"/>
              <a:round/>
            </a:ln>
            <a:effectLst/>
          </c:spPr>
          <c:marker>
            <c:symbol val="none"/>
          </c:marker>
          <c:cat>
            <c:numRef>
              <c:f>Completions!$B$3:$K$3</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Completions!$B$49:$K$49</c:f>
              <c:numCache>
                <c:formatCode>General</c:formatCode>
                <c:ptCount val="10"/>
                <c:pt idx="0">
                  <c:v>1</c:v>
                </c:pt>
                <c:pt idx="1">
                  <c:v>5</c:v>
                </c:pt>
                <c:pt idx="2">
                  <c:v>7</c:v>
                </c:pt>
                <c:pt idx="3">
                  <c:v>8</c:v>
                </c:pt>
                <c:pt idx="4">
                  <c:v>6</c:v>
                </c:pt>
                <c:pt idx="5">
                  <c:v>8</c:v>
                </c:pt>
                <c:pt idx="6">
                  <c:v>4</c:v>
                </c:pt>
                <c:pt idx="7">
                  <c:v>8</c:v>
                </c:pt>
                <c:pt idx="8">
                  <c:v>8</c:v>
                </c:pt>
                <c:pt idx="9">
                  <c:v>10</c:v>
                </c:pt>
              </c:numCache>
            </c:numRef>
          </c:val>
          <c:smooth val="0"/>
        </c:ser>
        <c:dLbls>
          <c:showLegendKey val="0"/>
          <c:showVal val="0"/>
          <c:showCatName val="0"/>
          <c:showSerName val="0"/>
          <c:showPercent val="0"/>
          <c:showBubbleSize val="0"/>
        </c:dLbls>
        <c:smooth val="0"/>
        <c:axId val="249085448"/>
        <c:axId val="249085840"/>
      </c:lineChart>
      <c:catAx>
        <c:axId val="24908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9085840"/>
        <c:crosses val="autoZero"/>
        <c:auto val="1"/>
        <c:lblAlgn val="ctr"/>
        <c:lblOffset val="100"/>
        <c:noMultiLvlLbl val="0"/>
      </c:catAx>
      <c:valAx>
        <c:axId val="24908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9085448"/>
        <c:crosses val="autoZero"/>
        <c:crossBetween val="between"/>
        <c:majorUnit val="10"/>
      </c:valAx>
      <c:spPr>
        <a:noFill/>
        <a:ln>
          <a:noFill/>
        </a:ln>
        <a:effectLst/>
      </c:spPr>
    </c:plotArea>
    <c:legend>
      <c:legendPos val="b"/>
      <c:layout>
        <c:manualLayout>
          <c:xMode val="edge"/>
          <c:yMode val="edge"/>
          <c:x val="0.13117153332288117"/>
          <c:y val="0.91973818904631766"/>
          <c:w val="0.73765679630650893"/>
          <c:h val="8.0261810953682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0.08282</cdr:x>
      <cdr:y>0.06812</cdr:y>
    </cdr:from>
    <cdr:to>
      <cdr:x>0.91718</cdr:x>
      <cdr:y>0.19619</cdr:y>
    </cdr:to>
    <cdr:sp macro="" textlink="">
      <cdr:nvSpPr>
        <cdr:cNvPr id="2" name="Text Box 1"/>
        <cdr:cNvSpPr txBox="1"/>
      </cdr:nvSpPr>
      <cdr:spPr>
        <a:xfrm xmlns:a="http://schemas.openxmlformats.org/drawingml/2006/main">
          <a:off x="514350" y="238125"/>
          <a:ext cx="5181600"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4.37445E-6</cdr:x>
      <cdr:y>0.05491</cdr:y>
    </cdr:from>
    <cdr:to>
      <cdr:x>4.37445E-6</cdr:x>
      <cdr:y>0.05491</cdr:y>
    </cdr:to>
    <cdr:grpSp>
      <cdr:nvGrpSpPr>
        <cdr:cNvPr id="9" name="Group 8"/>
        <cdr:cNvGrpSpPr/>
      </cdr:nvGrpSpPr>
      <cdr:grpSpPr>
        <a:xfrm xmlns:a="http://schemas.openxmlformats.org/drawingml/2006/main">
          <a:off x="34" y="222062"/>
          <a:ext cx="0" cy="0"/>
          <a:chOff x="34" y="222062"/>
          <a:chExt cx="0" cy="0"/>
        </a:xfrm>
      </cdr:grpSpPr>
    </cdr:grpSp>
  </cdr:relSizeAnchor>
  <cdr:relSizeAnchor xmlns:cdr="http://schemas.openxmlformats.org/drawingml/2006/chartDrawing">
    <cdr:from>
      <cdr:x>6.2336E-6</cdr:x>
      <cdr:y>0</cdr:y>
    </cdr:from>
    <cdr:to>
      <cdr:x>6.2336E-6</cdr:x>
      <cdr:y>0</cdr:y>
    </cdr:to>
    <cdr:grpSp>
      <cdr:nvGrpSpPr>
        <cdr:cNvPr id="8" name="Group 7"/>
        <cdr:cNvGrpSpPr/>
      </cdr:nvGrpSpPr>
      <cdr:grpSpPr>
        <a:xfrm xmlns:a="http://schemas.openxmlformats.org/drawingml/2006/main">
          <a:off x="49" y="0"/>
          <a:ext cx="0" cy="0"/>
          <a:chOff x="49" y="0"/>
          <a:chExt cx="0" cy="0"/>
        </a:xfrm>
      </cdr:grpSpPr>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736909"/>
          </a:xfrm>
          <a:prstGeom prst="rect">
            <a:avLst/>
          </a:prstGeom>
        </p:spPr>
        <p:txBody>
          <a:bodyPr vert="horz" lIns="93171" tIns="46586" rIns="93171" bIns="46586" rtlCol="0"/>
          <a:lstStyle>
            <a:lvl1pPr algn="l">
              <a:defRPr sz="1200"/>
            </a:lvl1pPr>
          </a:lstStyle>
          <a:p>
            <a:r>
              <a:rPr lang="en-US" dirty="0" smtClean="0"/>
              <a:t>Packham </a:t>
            </a:r>
            <a:r>
              <a:rPr lang="en-US" dirty="0"/>
              <a:t>– </a:t>
            </a:r>
            <a:r>
              <a:rPr lang="en-US" i="1" dirty="0" smtClean="0"/>
              <a:t>Physician Workforce Supply &amp; Demand in Nevada </a:t>
            </a:r>
            <a:endParaRPr lang="en-US" i="1"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3171" tIns="46586" rIns="93171" bIns="46586" rtlCol="0"/>
          <a:lstStyle>
            <a:lvl1pPr algn="r">
              <a:defRPr sz="1200"/>
            </a:lvl1pPr>
          </a:lstStyle>
          <a:p>
            <a:r>
              <a:rPr lang="en-US" dirty="0" smtClean="0"/>
              <a:t>October 3, 2017</a:t>
            </a:r>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1" tIns="46586" rIns="93171" bIns="46586" rtlCol="0" anchor="b"/>
          <a:lstStyle>
            <a:lvl1pPr algn="l">
              <a:defRPr sz="1200"/>
            </a:lvl1pPr>
          </a:lstStyle>
          <a:p>
            <a:r>
              <a:rPr lang="en-US" dirty="0" smtClean="0"/>
              <a:t>UNR Med Office of Statewide Initiatives</a:t>
            </a:r>
            <a:endParaRPr lang="en-US" dirty="0"/>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71" tIns="46586" rIns="93171" bIns="46586" rtlCol="0" anchor="b"/>
          <a:lstStyle>
            <a:lvl1pPr algn="r">
              <a:defRPr sz="1200"/>
            </a:lvl1pPr>
          </a:lstStyle>
          <a:p>
            <a:fld id="{98442F71-C81E-458D-A2E7-26DFDCAA79E9}" type="slidenum">
              <a:rPr lang="en-US" smtClean="0"/>
              <a:t>‹#›</a:t>
            </a:fld>
            <a:endParaRPr lang="en-US"/>
          </a:p>
        </p:txBody>
      </p:sp>
    </p:spTree>
    <p:extLst>
      <p:ext uri="{BB962C8B-B14F-4D97-AF65-F5344CB8AC3E}">
        <p14:creationId xmlns:p14="http://schemas.microsoft.com/office/powerpoint/2010/main" val="2307267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DC1BB159-3AB1-43F5-876F-4807078F4A78}" type="datetimeFigureOut">
              <a:rPr lang="en-US" smtClean="0"/>
              <a:t>9/28/2017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D3CFB5CE-4EF8-443F-B8B2-9AAC24FFD13E}" type="slidenum">
              <a:rPr lang="en-US" smtClean="0"/>
              <a:t>‹#›</a:t>
            </a:fld>
            <a:endParaRPr lang="en-US"/>
          </a:p>
        </p:txBody>
      </p:sp>
    </p:spTree>
    <p:extLst>
      <p:ext uri="{BB962C8B-B14F-4D97-AF65-F5344CB8AC3E}">
        <p14:creationId xmlns:p14="http://schemas.microsoft.com/office/powerpoint/2010/main" val="261833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F252CEFE-6A3B-4583-9BD5-78C50A7D55AA}"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1763039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AAMC and Area Health Resource</a:t>
            </a:r>
            <a:r>
              <a:rPr lang="en-US" baseline="0" dirty="0" smtClean="0"/>
              <a:t> File tables. AHRF allow for per capita calculations, sorting, and ranking using all 50 states data.</a:t>
            </a:r>
            <a:endParaRPr lang="en-US" dirty="0" smtClean="0"/>
          </a:p>
          <a:p>
            <a:endParaRPr lang="en-US" dirty="0"/>
          </a:p>
        </p:txBody>
      </p:sp>
      <p:sp>
        <p:nvSpPr>
          <p:cNvPr id="4" name="Date Placeholder 3"/>
          <p:cNvSpPr>
            <a:spLocks noGrp="1"/>
          </p:cNvSpPr>
          <p:nvPr>
            <p:ph type="dt" idx="10"/>
          </p:nvPr>
        </p:nvSpPr>
        <p:spPr/>
        <p:txBody>
          <a:bodyPr/>
          <a:lstStyle/>
          <a:p>
            <a:fld id="{88260AC2-5D30-496E-92BB-49A1981AA876}" type="datetime1">
              <a:rPr lang="en-US" smtClean="0">
                <a:solidFill>
                  <a:prstClr val="black"/>
                </a:solidFill>
              </a:rPr>
              <a:pPr/>
              <a:t>9/28/2017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083938DF-1528-428C-931C-F22B95A5D3E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0096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three slides highlight changes in the number of allopathic physicians and RNs in Nevada over the past decade.  While we are near the bottom of state rankings for both professions, we’ve actually made substantial progress in increasing both the number and per capita number of MDs and RNs, particularly the latter. </a:t>
            </a:r>
          </a:p>
          <a:p>
            <a:endParaRPr lang="en-US" dirty="0" smtClean="0"/>
          </a:p>
          <a:p>
            <a:r>
              <a:rPr lang="en-US" dirty="0" smtClean="0"/>
              <a:t>These slides also highlight ongoing or persistent regional differences.  Clark County rates represented by the green line in each figure lie closely to the state average represented by the black line.  And, per capita rates for northern Nevada are typically higher than the south (the blue line) and rural rates or trends represented by the red line lie well below state and urban trends. </a:t>
            </a:r>
          </a:p>
          <a:p>
            <a:endParaRPr lang="en-US" dirty="0" smtClean="0"/>
          </a:p>
          <a:p>
            <a:r>
              <a:rPr lang="en-US" dirty="0" smtClean="0"/>
              <a:t>NV MDsPer100K tab in excel spreadsheet.</a:t>
            </a:r>
          </a:p>
          <a:p>
            <a:r>
              <a:rPr lang="en-US" dirty="0" smtClean="0"/>
              <a:t>Data is available for 2016, needs to be calculated into these categories.</a:t>
            </a:r>
            <a:r>
              <a:rPr lang="en-US" baseline="0" dirty="0" smtClean="0"/>
              <a:t> 8/24/16.</a:t>
            </a:r>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13</a:t>
            </a:fld>
            <a:endParaRPr lang="en-US" dirty="0">
              <a:solidFill>
                <a:prstClr val="black"/>
              </a:solidFill>
            </a:endParaRPr>
          </a:p>
        </p:txBody>
      </p:sp>
      <p:sp>
        <p:nvSpPr>
          <p:cNvPr id="5" name="Date Placeholder 4"/>
          <p:cNvSpPr>
            <a:spLocks noGrp="1"/>
          </p:cNvSpPr>
          <p:nvPr>
            <p:ph type="dt" idx="11"/>
          </p:nvPr>
        </p:nvSpPr>
        <p:spPr/>
        <p:txBody>
          <a:bodyPr/>
          <a:lstStyle/>
          <a:p>
            <a:fld id="{BE99DB61-D36C-4A69-9C03-593ADA66A982}"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388898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discussion of health workforce supply will conclude with a look at current health professional shortage areas or HPSAs in Nevada and our estimates for the number and percent of Nevadans residing in primary care HPSAs, dental HPSAs, and mental health HPSAs. In Slides 25 through 27, the shaded areas representing shortage areas and the white or blank areas of each map representing non-shortage areas. </a:t>
            </a:r>
          </a:p>
          <a:p>
            <a:endParaRPr lang="en-US" dirty="0" smtClean="0"/>
          </a:p>
          <a:p>
            <a:r>
              <a:rPr lang="en-US" dirty="0" smtClean="0"/>
              <a:t>Most counties are characterized primary care health professional shortages The white areas mean non-shortage areas which can be misleading when the loss of one physician can turn an area from non-shortage to shortage. Statewide, one in three Nevadans currently living in a shortage area statewide; however, we should not that one in two in rural Nevadans are living in a shortage area.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14</a:t>
            </a:fld>
            <a:endParaRPr lang="en-US" dirty="0">
              <a:solidFill>
                <a:prstClr val="black"/>
              </a:solidFill>
            </a:endParaRPr>
          </a:p>
        </p:txBody>
      </p:sp>
      <p:sp>
        <p:nvSpPr>
          <p:cNvPr id="5" name="Date Placeholder 4"/>
          <p:cNvSpPr>
            <a:spLocks noGrp="1"/>
          </p:cNvSpPr>
          <p:nvPr>
            <p:ph type="dt" idx="11"/>
          </p:nvPr>
        </p:nvSpPr>
        <p:spPr/>
        <p:txBody>
          <a:bodyPr/>
          <a:lstStyle/>
          <a:p>
            <a:fld id="{5C73D292-FF2F-4246-937D-2BA0E6A2A464}"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155975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15</a:t>
            </a:fld>
            <a:endParaRPr lang="en-US" dirty="0">
              <a:solidFill>
                <a:prstClr val="black"/>
              </a:solidFill>
            </a:endParaRPr>
          </a:p>
        </p:txBody>
      </p:sp>
      <p:sp>
        <p:nvSpPr>
          <p:cNvPr id="5" name="Date Placeholder 4"/>
          <p:cNvSpPr>
            <a:spLocks noGrp="1"/>
          </p:cNvSpPr>
          <p:nvPr>
            <p:ph type="dt" idx="11"/>
          </p:nvPr>
        </p:nvSpPr>
        <p:spPr/>
        <p:txBody>
          <a:bodyPr/>
          <a:lstStyle/>
          <a:p>
            <a:fld id="{19A2BE46-EA2D-49CC-A27E-46D1D03D8CD0}"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13357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16</a:t>
            </a:fld>
            <a:endParaRPr lang="en-US" dirty="0">
              <a:solidFill>
                <a:prstClr val="black"/>
              </a:solidFill>
            </a:endParaRPr>
          </a:p>
        </p:txBody>
      </p:sp>
      <p:sp>
        <p:nvSpPr>
          <p:cNvPr id="5" name="Date Placeholder 4"/>
          <p:cNvSpPr>
            <a:spLocks noGrp="1"/>
          </p:cNvSpPr>
          <p:nvPr>
            <p:ph type="dt" idx="11"/>
          </p:nvPr>
        </p:nvSpPr>
        <p:spPr/>
        <p:txBody>
          <a:bodyPr/>
          <a:lstStyle/>
          <a:p>
            <a:fld id="{1CCD50F7-295C-4342-9D13-51E6DA36EC48}"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154271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smtClean="0"/>
              <a:t>This slide </a:t>
            </a:r>
            <a:r>
              <a:rPr lang="en-US" dirty="0" smtClean="0"/>
              <a:t>indicates that most of the state is a mental health professional shortage area – urban and rural – and that half of the state’s population reside in a mental HPSA. </a:t>
            </a:r>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idx="11"/>
          </p:nvPr>
        </p:nvSpPr>
        <p:spPr/>
        <p:txBody>
          <a:bodyPr/>
          <a:lstStyle/>
          <a:p>
            <a:fld id="{0D8E731F-CD79-4BDE-A9E8-98E0F54FEF7C}"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373195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533">
              <a:defRPr/>
            </a:pPr>
            <a:r>
              <a:rPr lang="en-US" smtClean="0"/>
              <a:t>This slide </a:t>
            </a:r>
            <a:r>
              <a:rPr lang="en-US" dirty="0" smtClean="0"/>
              <a:t>indicates that most of the state is a mental health professional shortage area – urban and rural – and that half of the state’s population reside in a mental HPSA. </a:t>
            </a:r>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fld id="{00301356-18EB-4F5F-B4A3-D1434DB8B7BE}"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240345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GME survey</a:t>
            </a:r>
            <a:r>
              <a:rPr lang="en-US" baseline="0" dirty="0" smtClean="0"/>
              <a:t> data since 2004 conducted by UNR, SOM</a:t>
            </a:r>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t>21</a:t>
            </a:fld>
            <a:endParaRPr lang="en-US" dirty="0"/>
          </a:p>
        </p:txBody>
      </p:sp>
      <p:sp>
        <p:nvSpPr>
          <p:cNvPr id="5" name="Date Placeholder 4"/>
          <p:cNvSpPr>
            <a:spLocks noGrp="1"/>
          </p:cNvSpPr>
          <p:nvPr>
            <p:ph type="dt" idx="11"/>
          </p:nvPr>
        </p:nvSpPr>
        <p:spPr/>
        <p:txBody>
          <a:bodyPr/>
          <a:lstStyle/>
          <a:p>
            <a:fld id="{D2AE5AED-378F-4DFF-A85E-67D532547600}" type="datetime1">
              <a:rPr lang="en-US" smtClean="0"/>
              <a:t>9/28/2017</a:t>
            </a:fld>
            <a:endParaRPr lang="en-US" dirty="0"/>
          </a:p>
        </p:txBody>
      </p:sp>
    </p:spTree>
    <p:extLst>
      <p:ext uri="{BB962C8B-B14F-4D97-AF65-F5344CB8AC3E}">
        <p14:creationId xmlns:p14="http://schemas.microsoft.com/office/powerpoint/2010/main" val="113511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t>28</a:t>
            </a:fld>
            <a:endParaRPr lang="en-US" dirty="0"/>
          </a:p>
        </p:txBody>
      </p:sp>
      <p:sp>
        <p:nvSpPr>
          <p:cNvPr id="5" name="Date Placeholder 4"/>
          <p:cNvSpPr>
            <a:spLocks noGrp="1"/>
          </p:cNvSpPr>
          <p:nvPr>
            <p:ph type="dt" idx="11"/>
          </p:nvPr>
        </p:nvSpPr>
        <p:spPr/>
        <p:txBody>
          <a:bodyPr/>
          <a:lstStyle/>
          <a:p>
            <a:fld id="{72316633-F017-4400-BFF3-A87FBCEDEB28}" type="datetime1">
              <a:rPr lang="en-US" smtClean="0"/>
              <a:t>9/28/2017</a:t>
            </a:fld>
            <a:endParaRPr lang="en-US" dirty="0"/>
          </a:p>
        </p:txBody>
      </p:sp>
    </p:spTree>
    <p:extLst>
      <p:ext uri="{BB962C8B-B14F-4D97-AF65-F5344CB8AC3E}">
        <p14:creationId xmlns:p14="http://schemas.microsoft.com/office/powerpoint/2010/main" val="81776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29</a:t>
            </a:fld>
            <a:endParaRPr lang="en-US" dirty="0">
              <a:solidFill>
                <a:prstClr val="black"/>
              </a:solidFill>
            </a:endParaRPr>
          </a:p>
        </p:txBody>
      </p:sp>
      <p:sp>
        <p:nvSpPr>
          <p:cNvPr id="5" name="Date Placeholder 4"/>
          <p:cNvSpPr>
            <a:spLocks noGrp="1"/>
          </p:cNvSpPr>
          <p:nvPr>
            <p:ph type="dt" idx="11"/>
          </p:nvPr>
        </p:nvSpPr>
        <p:spPr/>
        <p:txBody>
          <a:bodyPr/>
          <a:lstStyle/>
          <a:p>
            <a:fld id="{6F877A8A-1BA1-45BA-9E70-1DE1F1436146}"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61025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begin our discussion of health workforce demand in Nevada by mentioning the principal factors driving demand for health services and health professionals.  The principal drivers are population growth and aging, insurance coverage expansions associated with national health reform, and economic growth. </a:t>
            </a:r>
          </a:p>
          <a:p>
            <a:endParaRPr lang="en-US" dirty="0" smtClean="0"/>
          </a:p>
          <a:p>
            <a:r>
              <a:rPr lang="en-US" dirty="0" smtClean="0"/>
              <a:t>Secondary drivers include the health needs of our state, changes in the way health care is delivered, and finally changes in technology such as telehealth that affect the demand for care and workers.  At the end of the day, population growth, population aging, and an improving economy will drive above average demand for health care and health workers over the next five to ten years. </a:t>
            </a:r>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fld id="{067E85E8-00CC-47C4-A038-924E3489C6B3}"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365491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260AC2-5D30-496E-92BB-49A1981AA876}" type="datetime1">
              <a:rPr lang="en-US" smtClean="0"/>
              <a:t>9/28/2017</a:t>
            </a:fld>
            <a:endParaRPr lang="en-US" dirty="0"/>
          </a:p>
        </p:txBody>
      </p:sp>
      <p:sp>
        <p:nvSpPr>
          <p:cNvPr id="5" name="Slide Number Placeholder 4"/>
          <p:cNvSpPr>
            <a:spLocks noGrp="1"/>
          </p:cNvSpPr>
          <p:nvPr>
            <p:ph type="sldNum" sz="quarter" idx="11"/>
          </p:nvPr>
        </p:nvSpPr>
        <p:spPr/>
        <p:txBody>
          <a:bodyPr/>
          <a:lstStyle/>
          <a:p>
            <a:fld id="{083938DF-1528-428C-931C-F22B95A5D3E0}" type="slidenum">
              <a:rPr lang="en-US" smtClean="0"/>
              <a:t>30</a:t>
            </a:fld>
            <a:endParaRPr lang="en-US" dirty="0"/>
          </a:p>
        </p:txBody>
      </p:sp>
    </p:spTree>
    <p:extLst>
      <p:ext uri="{BB962C8B-B14F-4D97-AF65-F5344CB8AC3E}">
        <p14:creationId xmlns:p14="http://schemas.microsoft.com/office/powerpoint/2010/main" val="2572850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260AC2-5D30-496E-92BB-49A1981AA876}" type="datetime1">
              <a:rPr lang="en-US" smtClean="0"/>
              <a:t>9/28/2017</a:t>
            </a:fld>
            <a:endParaRPr lang="en-US" dirty="0"/>
          </a:p>
        </p:txBody>
      </p:sp>
      <p:sp>
        <p:nvSpPr>
          <p:cNvPr id="5" name="Slide Number Placeholder 4"/>
          <p:cNvSpPr>
            <a:spLocks noGrp="1"/>
          </p:cNvSpPr>
          <p:nvPr>
            <p:ph type="sldNum" sz="quarter" idx="11"/>
          </p:nvPr>
        </p:nvSpPr>
        <p:spPr/>
        <p:txBody>
          <a:bodyPr/>
          <a:lstStyle/>
          <a:p>
            <a:fld id="{083938DF-1528-428C-931C-F22B95A5D3E0}" type="slidenum">
              <a:rPr lang="en-US" smtClean="0"/>
              <a:t>31</a:t>
            </a:fld>
            <a:endParaRPr lang="en-US" dirty="0"/>
          </a:p>
        </p:txBody>
      </p:sp>
    </p:spTree>
    <p:extLst>
      <p:ext uri="{BB962C8B-B14F-4D97-AF65-F5344CB8AC3E}">
        <p14:creationId xmlns:p14="http://schemas.microsoft.com/office/powerpoint/2010/main" val="385314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32</a:t>
            </a:fld>
            <a:endParaRPr lang="en-US" dirty="0">
              <a:solidFill>
                <a:prstClr val="black"/>
              </a:solidFill>
            </a:endParaRPr>
          </a:p>
        </p:txBody>
      </p:sp>
      <p:sp>
        <p:nvSpPr>
          <p:cNvPr id="5" name="Date Placeholder 4"/>
          <p:cNvSpPr>
            <a:spLocks noGrp="1"/>
          </p:cNvSpPr>
          <p:nvPr>
            <p:ph type="dt" idx="11"/>
          </p:nvPr>
        </p:nvSpPr>
        <p:spPr/>
        <p:txBody>
          <a:bodyPr/>
          <a:lstStyle/>
          <a:p>
            <a:fld id="{848A5F0B-1429-44BE-A8F1-3D5762E24C5E}"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418434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This slides shows a snapshot of health care employment in Nevada over the past decade. The lines indicate steady growth in health care employment in Nevada – growth that was essentially uninterrupted by the Great Recession represented by the shaded portion of each graph. The numbers are January from year</a:t>
            </a:r>
            <a:r>
              <a:rPr lang="en-US" baseline="0" dirty="0" smtClean="0"/>
              <a:t> to June of current year. </a:t>
            </a:r>
          </a:p>
          <a:p>
            <a:pPr defTabSz="931723">
              <a:defRPr/>
            </a:pPr>
            <a:endParaRPr lang="en-US" baseline="0" dirty="0" smtClean="0"/>
          </a:p>
          <a:p>
            <a:pPr defTabSz="931723">
              <a:defRPr/>
            </a:pPr>
            <a:r>
              <a:rPr lang="en-US" baseline="0" dirty="0" smtClean="0"/>
              <a:t>One month lag for Las Vegas. Matches with Estimated Employment in Nevada using the one month lag to match data.</a:t>
            </a:r>
            <a:endParaRPr lang="en-US" dirty="0" smtClean="0"/>
          </a:p>
          <a:p>
            <a:pPr defTabSz="931723">
              <a:defRPr/>
            </a:pPr>
            <a:endParaRPr lang="en-US" dirty="0" smtClean="0"/>
          </a:p>
          <a:p>
            <a:pPr defTabSz="931723">
              <a:defRPr/>
            </a:pPr>
            <a:r>
              <a:rPr lang="en-US" dirty="0" err="1" smtClean="0"/>
              <a:t>NVEmp</a:t>
            </a:r>
            <a:r>
              <a:rPr lang="en-US" dirty="0" smtClean="0"/>
              <a:t> in excel master file data is from the DETR query CES, NAICS</a:t>
            </a:r>
            <a:r>
              <a:rPr lang="en-US" baseline="0" dirty="0" smtClean="0"/>
              <a:t> code 2 and 3 digits, 65620000, 65621000, 65622000, not seasonally adjusted will do only Nevada and Las Vegas due to suppression of Reno-Sparks data, last updated August 2016</a:t>
            </a:r>
            <a:endParaRPr lang="en-US" dirty="0" smtClean="0"/>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fld id="{2FBA03DA-7808-467C-A4CF-5C307FC157FC}"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403904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smtClean="0"/>
              <a:t>This slide shows a snapshot of health care employment in Las Vegas over the past decade. The steady growth in health care employment in Las Vegas is striking because this growth that was essentially uninterrupted by the Great Recession represented by the shaded portion of each graph, contrary to almost every other</a:t>
            </a:r>
            <a:r>
              <a:rPr lang="en-US" baseline="0" dirty="0" smtClean="0"/>
              <a:t> sector in the community</a:t>
            </a:r>
            <a:r>
              <a:rPr lang="en-US" dirty="0" smtClean="0"/>
              <a:t>. The numbers are January from year</a:t>
            </a:r>
            <a:r>
              <a:rPr lang="en-US" baseline="0" dirty="0" smtClean="0"/>
              <a:t> to June of current year. </a:t>
            </a:r>
          </a:p>
          <a:p>
            <a:pPr defTabSz="914349">
              <a:defRPr/>
            </a:pPr>
            <a:endParaRPr lang="en-US" dirty="0" smtClean="0"/>
          </a:p>
          <a:p>
            <a:pPr defTabSz="914349">
              <a:defRPr/>
            </a:pPr>
            <a:r>
              <a:rPr lang="en-US" baseline="0" dirty="0" smtClean="0"/>
              <a:t>one month lag for Las Vegas. </a:t>
            </a:r>
            <a:endParaRPr lang="en-US" dirty="0" smtClean="0"/>
          </a:p>
          <a:p>
            <a:pPr defTabSz="914349">
              <a:defRPr/>
            </a:pPr>
            <a:endParaRPr lang="en-US" dirty="0" smtClean="0"/>
          </a:p>
          <a:p>
            <a:pPr defTabSz="914349">
              <a:defRPr/>
            </a:pPr>
            <a:r>
              <a:rPr lang="en-US" dirty="0" err="1" smtClean="0"/>
              <a:t>LVEmp</a:t>
            </a:r>
            <a:r>
              <a:rPr lang="en-US" dirty="0" smtClean="0"/>
              <a:t> in excel master file data is from the DETR query CES, NAICS</a:t>
            </a:r>
            <a:r>
              <a:rPr lang="en-US" baseline="0" dirty="0" smtClean="0"/>
              <a:t> code 3 digits, will do only Nevada and Las Vegas (one month lag for Las Vegas) due to suppression of Reno-Sparks data, data through June 2016, last updated 8/20/16.</a:t>
            </a:r>
            <a:endParaRPr lang="en-US" dirty="0" smtClean="0"/>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t>5</a:t>
            </a:fld>
            <a:endParaRPr lang="en-US" dirty="0"/>
          </a:p>
        </p:txBody>
      </p:sp>
      <p:sp>
        <p:nvSpPr>
          <p:cNvPr id="5" name="Date Placeholder 4"/>
          <p:cNvSpPr>
            <a:spLocks noGrp="1"/>
          </p:cNvSpPr>
          <p:nvPr>
            <p:ph type="dt" idx="11"/>
          </p:nvPr>
        </p:nvSpPr>
        <p:spPr/>
        <p:txBody>
          <a:bodyPr/>
          <a:lstStyle/>
          <a:p>
            <a:fld id="{28DD951D-9FF3-46D5-899C-78C6B76D930D}" type="datetime1">
              <a:rPr lang="en-US" smtClean="0"/>
              <a:t>9/28/2017</a:t>
            </a:fld>
            <a:endParaRPr lang="en-US" dirty="0"/>
          </a:p>
        </p:txBody>
      </p:sp>
    </p:spTree>
    <p:extLst>
      <p:ext uri="{BB962C8B-B14F-4D97-AF65-F5344CB8AC3E}">
        <p14:creationId xmlns:p14="http://schemas.microsoft.com/office/powerpoint/2010/main" val="334948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smtClean="0"/>
              <a:t>Ongoing increases in job postings in ambulatory care, hospitals,</a:t>
            </a:r>
            <a:r>
              <a:rPr lang="en-US" baseline="0" dirty="0" smtClean="0"/>
              <a:t> and nursing homes in Nevada. Does not include health care occupations employed in other industries which charts 26-28 display.</a:t>
            </a:r>
            <a:endParaRPr lang="en-US" dirty="0" smtClean="0"/>
          </a:p>
          <a:p>
            <a:pPr defTabSz="914349">
              <a:defRPr/>
            </a:pPr>
            <a:endParaRPr lang="en-US" dirty="0" smtClean="0"/>
          </a:p>
          <a:p>
            <a:pPr defTabSz="914349">
              <a:defRPr/>
            </a:pPr>
            <a:r>
              <a:rPr lang="en-US" dirty="0" err="1" smtClean="0"/>
              <a:t>NVHlthSector</a:t>
            </a:r>
            <a:r>
              <a:rPr lang="en-US" dirty="0" smtClean="0"/>
              <a:t> tab in excel</a:t>
            </a:r>
            <a:r>
              <a:rPr lang="en-US" baseline="0" dirty="0" smtClean="0"/>
              <a:t> master</a:t>
            </a:r>
            <a:r>
              <a:rPr lang="en-US" dirty="0" smtClean="0"/>
              <a:t>. Use Burning Glass-Labor</a:t>
            </a:r>
            <a:r>
              <a:rPr lang="en-US" baseline="0" dirty="0" smtClean="0"/>
              <a:t> Insight queries for slides using job posting data, slides 9-42, data may change from data of query to when query is run again, last run 8/22/2016</a:t>
            </a:r>
          </a:p>
          <a:p>
            <a:pPr defTabSz="914349">
              <a:defRPr/>
            </a:pPr>
            <a:r>
              <a:rPr lang="en-US" baseline="0" dirty="0" smtClean="0"/>
              <a:t>Query criteria is top industries, select location (Nevada), industry, (health care and social assistance)</a:t>
            </a:r>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idx="11"/>
          </p:nvPr>
        </p:nvSpPr>
        <p:spPr/>
        <p:txBody>
          <a:bodyPr/>
          <a:lstStyle/>
          <a:p>
            <a:fld id="{0361A5A2-E013-437E-9A24-24B3B5DE6BF0}"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52612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 for physicians points out that not all physicians work in the health sector, as 23.7% job postings are in non health care industries.</a:t>
            </a:r>
          </a:p>
          <a:p>
            <a:endParaRPr lang="en-US" dirty="0" smtClean="0"/>
          </a:p>
          <a:p>
            <a:r>
              <a:rPr lang="en-US" dirty="0" err="1" smtClean="0"/>
              <a:t>NVPhysHC&amp;not</a:t>
            </a:r>
            <a:r>
              <a:rPr lang="en-US" dirty="0" smtClean="0"/>
              <a:t> </a:t>
            </a:r>
            <a:r>
              <a:rPr lang="en-US" baseline="0" dirty="0" smtClean="0"/>
              <a:t>data in excel spreadsheet.</a:t>
            </a:r>
          </a:p>
          <a:p>
            <a:r>
              <a:rPr lang="en-US" baseline="0" dirty="0" smtClean="0"/>
              <a:t>This job posting query used industry sector equal to health care and social assistance or not equal to health care and social assistance</a:t>
            </a:r>
            <a:r>
              <a:rPr lang="en-US" dirty="0" smtClean="0"/>
              <a:t>. Use Burning Glass-Labor</a:t>
            </a:r>
            <a:r>
              <a:rPr lang="en-US" baseline="0" dirty="0" smtClean="0"/>
              <a:t> Insight queries for slides using job posting data, slides 9-42, data may change from data of query to when query is run again, last run 8/22/2016</a:t>
            </a:r>
          </a:p>
          <a:p>
            <a:endParaRPr lang="en-US" baseline="0" dirty="0" smtClean="0"/>
          </a:p>
          <a:p>
            <a:r>
              <a:rPr lang="en-US" dirty="0" smtClean="0"/>
              <a:t>Select</a:t>
            </a:r>
            <a:r>
              <a:rPr lang="en-US" baseline="0" dirty="0" smtClean="0"/>
              <a:t> year (</a:t>
            </a:r>
            <a:r>
              <a:rPr lang="en-US" dirty="0" smtClean="0"/>
              <a:t>2013) select</a:t>
            </a:r>
            <a:r>
              <a:rPr lang="en-US" baseline="0" dirty="0" smtClean="0"/>
              <a:t> location </a:t>
            </a:r>
            <a:r>
              <a:rPr lang="en-US" dirty="0" smtClean="0"/>
              <a:t>( State : Nevada ) AND ( SOC : Anesthesiologists (29-1061) OR SOC : Family and General Practitioners (29-1062) OR SOC : Internists, General (29-1063) OR SOC : Obstetricians and Gynecologists (29-1064) OR SOC : Pediatricians, General (29-1065) OR SOC : Psychiatrists (29-1066) OR SOC : Surgeons (29-1067) OR SOC : Physicians and Surgeons, All Other (29-1069) ) </a:t>
            </a:r>
          </a:p>
          <a:p>
            <a:endParaRPr lang="en-US" dirty="0" smtClean="0"/>
          </a:p>
          <a:p>
            <a:r>
              <a:rPr lang="en-US" dirty="0" smtClean="0"/>
              <a:t>Select sector on additional queries</a:t>
            </a:r>
            <a:r>
              <a:rPr lang="en-US" baseline="0" dirty="0" smtClean="0"/>
              <a:t> for </a:t>
            </a:r>
            <a:r>
              <a:rPr lang="en-US" dirty="0" smtClean="0"/>
              <a:t> ( Industry Sector : Health Care and Social Assistance )</a:t>
            </a:r>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idx="11"/>
          </p:nvPr>
        </p:nvSpPr>
        <p:spPr/>
        <p:txBody>
          <a:bodyPr/>
          <a:lstStyle/>
          <a:p>
            <a:fld id="{DC549A40-929E-4851-A292-935654F74100}"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35851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employment projections developed by the Nevada Department of Employment, Training and Rehabilitation through 2022 (to be updated soon). This data reveals steady overall growth in employment in the health sector – nearly 18,000 jobs or 16 percent over the decade – as well as double-digit percentage growth in every health industry within the sector.</a:t>
            </a:r>
          </a:p>
          <a:p>
            <a:endParaRPr lang="en-US" dirty="0" smtClean="0"/>
          </a:p>
          <a:p>
            <a:r>
              <a:rPr lang="en-US" dirty="0" smtClean="0"/>
              <a:t>I’m pretty confident</a:t>
            </a:r>
            <a:r>
              <a:rPr lang="en-US" baseline="0" dirty="0" smtClean="0"/>
              <a:t> that the next iteration of DETR projections – for the period 2014 to 2024 – are likely to show even stronger projected grown across the health sector. </a:t>
            </a:r>
          </a:p>
          <a:p>
            <a:endParaRPr lang="en-US" baseline="0" dirty="0" smtClean="0"/>
          </a:p>
          <a:p>
            <a:r>
              <a:rPr lang="en-US" baseline="0" dirty="0" smtClean="0"/>
              <a:t>Table3NVProj</a:t>
            </a:r>
          </a:p>
          <a:p>
            <a:r>
              <a:rPr lang="en-US" baseline="0" dirty="0" smtClean="0"/>
              <a:t>Not posted online (Nevada Workforce Informer) as of August 23, 2016. DETR query details are in Table3NVProj tab of excel spreadsheet</a:t>
            </a:r>
            <a:endParaRPr lang="en-US" dirty="0" smtClean="0"/>
          </a:p>
          <a:p>
            <a:endParaRPr lang="en-US" dirty="0"/>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idx="11"/>
          </p:nvPr>
        </p:nvSpPr>
        <p:spPr/>
        <p:txBody>
          <a:bodyPr/>
          <a:lstStyle/>
          <a:p>
            <a:fld id="{4F2984CE-F1A4-4E20-9188-93BAA3ACBD1C}"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127966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38DF-1528-428C-931C-F22B95A5D3E0}"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fld id="{3BC315C8-C5A5-46EA-849E-4AE33BD947CC}" type="datetime1">
              <a:rPr lang="en-US" smtClean="0">
                <a:solidFill>
                  <a:prstClr val="black"/>
                </a:solidFill>
              </a:rPr>
              <a:pPr/>
              <a:t>9/28/2017</a:t>
            </a:fld>
            <a:endParaRPr lang="en-US" dirty="0">
              <a:solidFill>
                <a:prstClr val="black"/>
              </a:solidFill>
            </a:endParaRPr>
          </a:p>
        </p:txBody>
      </p:sp>
    </p:spTree>
    <p:extLst>
      <p:ext uri="{BB962C8B-B14F-4D97-AF65-F5344CB8AC3E}">
        <p14:creationId xmlns:p14="http://schemas.microsoft.com/office/powerpoint/2010/main" val="32067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AAMC and Area Health Resource</a:t>
            </a:r>
            <a:r>
              <a:rPr lang="en-US" baseline="0" dirty="0" smtClean="0"/>
              <a:t> File tables. AHRF allow for per capita calculations, sorting, and ranking using all 50 states data.</a:t>
            </a:r>
            <a:endParaRPr lang="en-US" dirty="0"/>
          </a:p>
        </p:txBody>
      </p:sp>
      <p:sp>
        <p:nvSpPr>
          <p:cNvPr id="4" name="Date Placeholder 3"/>
          <p:cNvSpPr>
            <a:spLocks noGrp="1"/>
          </p:cNvSpPr>
          <p:nvPr>
            <p:ph type="dt" idx="10"/>
          </p:nvPr>
        </p:nvSpPr>
        <p:spPr/>
        <p:txBody>
          <a:bodyPr/>
          <a:lstStyle/>
          <a:p>
            <a:fld id="{3BDD8998-277E-4FB2-BC4C-1A47569CF741}" type="datetime1">
              <a:rPr lang="en-US" smtClean="0">
                <a:solidFill>
                  <a:prstClr val="black"/>
                </a:solidFill>
              </a:rPr>
              <a:pPr/>
              <a:t>9/28/2017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083938DF-1528-428C-931C-F22B95A5D3E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0459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185603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5415196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53456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35048124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4054284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3880619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1210318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3804387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7530838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589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3031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123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21268899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442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074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45332722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5668124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282736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728379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1984994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40595500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7133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903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55381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5737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27191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1056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4919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114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9674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8476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4131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7091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073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115499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848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8774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6512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907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6208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8658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4315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0428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8181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617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9606247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901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7765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751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35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7700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51600618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1787213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37122488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42569813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457490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057061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7962690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66160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56916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6178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6727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4348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38012269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27318954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4435902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93159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6065440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3380422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5399377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6285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7807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2328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115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95206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4077427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5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1090265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440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4604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3688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41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4298567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2860468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2377445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046461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085102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8694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182551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2409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6846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6732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5997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382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734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705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735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065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32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178899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532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21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334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07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548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673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0416428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863399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4128631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45546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3318617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489134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056539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532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127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8035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2692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288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7955391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590733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92550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3605839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404924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664485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7207445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3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521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002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070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9731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20941262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260889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929680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5186723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719134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8791774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534871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711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7555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36193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0669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5095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1039069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835153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14427951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6699778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724262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4248490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72870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6545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59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72681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58766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301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2D5CD-C7CE-44F2-8EE3-DB1D703F10D8}" type="slidenum">
              <a:rPr lang="en-US" smtClean="0"/>
              <a:t>‹#›</a:t>
            </a:fld>
            <a:endParaRPr lang="en-US"/>
          </a:p>
        </p:txBody>
      </p:sp>
    </p:spTree>
    <p:extLst>
      <p:ext uri="{BB962C8B-B14F-4D97-AF65-F5344CB8AC3E}">
        <p14:creationId xmlns:p14="http://schemas.microsoft.com/office/powerpoint/2010/main" val="3241621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D315BFC1-5AA9-1C47-B732-A49BEABACF4B}"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349395369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41427138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456266" cy="384292"/>
          </a:xfrm>
          <a:prstGeom prst="rect">
            <a:avLst/>
          </a:prstGeom>
        </p:spPr>
      </p:pic>
    </p:spTree>
    <p:extLst>
      <p:ext uri="{BB962C8B-B14F-4D97-AF65-F5344CB8AC3E}">
        <p14:creationId xmlns:p14="http://schemas.microsoft.com/office/powerpoint/2010/main" val="4048034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25513867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16300510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56350"/>
            <a:ext cx="1456266" cy="384292"/>
          </a:xfrm>
          <a:prstGeom prst="rect">
            <a:avLst/>
          </a:prstGeom>
        </p:spPr>
      </p:pic>
    </p:spTree>
    <p:extLst>
      <p:ext uri="{BB962C8B-B14F-4D97-AF65-F5344CB8AC3E}">
        <p14:creationId xmlns:p14="http://schemas.microsoft.com/office/powerpoint/2010/main" val="6615350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3328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27791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6285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5BFC1-5AA9-1C47-B732-A49BEABACF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462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2D5CD-C7CE-44F2-8EE3-DB1D703F10D8}" type="slidenum">
              <a:rPr lang="en-US" smtClean="0"/>
              <a:t>‹#›</a:t>
            </a:fld>
            <a:endParaRPr lang="en-US"/>
          </a:p>
        </p:txBody>
      </p:sp>
    </p:spTree>
    <p:extLst>
      <p:ext uri="{BB962C8B-B14F-4D97-AF65-F5344CB8AC3E}">
        <p14:creationId xmlns:p14="http://schemas.microsoft.com/office/powerpoint/2010/main" val="444416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5659226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5075150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9188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0B91A-7EA2-4A53-87C5-B32D56C274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71463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1185901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50381932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964659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564409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39920-CD68-45C0-BA7D-89C3C0AE38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550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180205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32846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379583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63572681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pPr defTabSz="457200"/>
            <a:fld id="{D315BFC1-5AA9-1C47-B732-A49BEABACF4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11548192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0.xml"/><Relationship Id="rId5" Type="http://schemas.openxmlformats.org/officeDocument/2006/relationships/hyperlink" Target="http://med.unr.edu/statewide/reports"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hyperlink" Target="mailto:jpackham@med.unr.edu"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hyperlink" Target="http://www.med.unr.edu/statew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76" y="774442"/>
            <a:ext cx="8712214" cy="2177885"/>
          </a:xfrm>
        </p:spPr>
        <p:txBody>
          <a:bodyPr>
            <a:noAutofit/>
          </a:bodyPr>
          <a:lstStyle/>
          <a:p>
            <a:r>
              <a:rPr lang="en-US" dirty="0" smtClean="0">
                <a:solidFill>
                  <a:schemeClr val="tx2"/>
                </a:solidFill>
              </a:rPr>
              <a:t>Physician Workforce Supply and Demand in Nevada </a:t>
            </a:r>
            <a:endParaRPr lang="en-US" dirty="0">
              <a:solidFill>
                <a:schemeClr val="tx2"/>
              </a:solidFill>
            </a:endParaRPr>
          </a:p>
        </p:txBody>
      </p:sp>
      <p:sp>
        <p:nvSpPr>
          <p:cNvPr id="3" name="Subtitle 2"/>
          <p:cNvSpPr>
            <a:spLocks noGrp="1"/>
          </p:cNvSpPr>
          <p:nvPr>
            <p:ph type="subTitle" idx="1"/>
          </p:nvPr>
        </p:nvSpPr>
        <p:spPr>
          <a:xfrm>
            <a:off x="1203532" y="2952327"/>
            <a:ext cx="6950607" cy="1910618"/>
          </a:xfrm>
        </p:spPr>
        <p:txBody>
          <a:bodyPr>
            <a:noAutofit/>
          </a:bodyPr>
          <a:lstStyle/>
          <a:p>
            <a:r>
              <a:rPr lang="en-US" sz="2600" dirty="0">
                <a:solidFill>
                  <a:schemeClr val="tx2">
                    <a:lumMod val="50000"/>
                  </a:schemeClr>
                </a:solidFill>
              </a:rPr>
              <a:t>John Packham, </a:t>
            </a:r>
            <a:r>
              <a:rPr lang="en-US" sz="2600" dirty="0" smtClean="0">
                <a:solidFill>
                  <a:schemeClr val="tx2">
                    <a:lumMod val="50000"/>
                  </a:schemeClr>
                </a:solidFill>
              </a:rPr>
              <a:t>PhD</a:t>
            </a:r>
          </a:p>
          <a:p>
            <a:r>
              <a:rPr lang="en-US" sz="2600" dirty="0" smtClean="0">
                <a:solidFill>
                  <a:schemeClr val="tx2">
                    <a:lumMod val="50000"/>
                  </a:schemeClr>
                </a:solidFill>
              </a:rPr>
              <a:t>Office </a:t>
            </a:r>
            <a:r>
              <a:rPr lang="en-US" sz="2600" dirty="0">
                <a:solidFill>
                  <a:schemeClr val="tx2">
                    <a:lumMod val="50000"/>
                  </a:schemeClr>
                </a:solidFill>
              </a:rPr>
              <a:t>of Statewide Initiatives</a:t>
            </a:r>
          </a:p>
          <a:p>
            <a:r>
              <a:rPr lang="en-US" sz="2600" dirty="0">
                <a:solidFill>
                  <a:schemeClr val="tx2">
                    <a:lumMod val="50000"/>
                  </a:schemeClr>
                </a:solidFill>
              </a:rPr>
              <a:t>University of Nevada, Reno School of Medicine</a:t>
            </a:r>
          </a:p>
          <a:p>
            <a:r>
              <a:rPr lang="en-US" sz="2600" dirty="0" smtClean="0">
                <a:solidFill>
                  <a:schemeClr val="tx2">
                    <a:lumMod val="50000"/>
                  </a:schemeClr>
                </a:solidFill>
              </a:rPr>
              <a:t>October 3, 2017</a:t>
            </a:r>
            <a:endParaRPr lang="en-US" sz="2600" dirty="0">
              <a:solidFill>
                <a:schemeClr val="tx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531" y="5659514"/>
            <a:ext cx="2526705" cy="666769"/>
          </a:xfrm>
          <a:prstGeom prst="rect">
            <a:avLst/>
          </a:prstGeom>
        </p:spPr>
      </p:pic>
    </p:spTree>
    <p:extLst>
      <p:ext uri="{BB962C8B-B14F-4D97-AF65-F5344CB8AC3E}">
        <p14:creationId xmlns:p14="http://schemas.microsoft.com/office/powerpoint/2010/main" val="81895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lumMod val="95000"/>
                    <a:lumOff val="5000"/>
                  </a:schemeClr>
                </a:solidFill>
              </a:rPr>
              <a:t>Physician Workforce Supply in Nevada</a:t>
            </a:r>
            <a:endParaRPr lang="en-US" sz="3600" dirty="0">
              <a:solidFill>
                <a:schemeClr val="tx1">
                  <a:lumMod val="95000"/>
                  <a:lumOff val="5000"/>
                </a:schemeClr>
              </a:solidFill>
            </a:endParaRPr>
          </a:p>
        </p:txBody>
      </p:sp>
      <p:sp>
        <p:nvSpPr>
          <p:cNvPr id="3" name="Content Placeholder 2"/>
          <p:cNvSpPr>
            <a:spLocks noGrp="1"/>
          </p:cNvSpPr>
          <p:nvPr>
            <p:ph idx="1"/>
          </p:nvPr>
        </p:nvSpPr>
        <p:spPr>
          <a:xfrm>
            <a:off x="457200" y="1371600"/>
            <a:ext cx="8229600" cy="4958080"/>
          </a:xfrm>
        </p:spPr>
        <p:txBody>
          <a:bodyPr>
            <a:normAutofit lnSpcReduction="10000"/>
          </a:bodyPr>
          <a:lstStyle/>
          <a:p>
            <a:r>
              <a:rPr lang="en-US" dirty="0" smtClean="0"/>
              <a:t>Steady growth in the number of physicians (MD &amp; DO) across most areas of the state</a:t>
            </a:r>
          </a:p>
          <a:p>
            <a:r>
              <a:rPr lang="en-US" dirty="0" smtClean="0"/>
              <a:t>“Treading water” in the number of licensed physicians and other health professionals per capita (with some important exceptions)</a:t>
            </a:r>
          </a:p>
          <a:p>
            <a:r>
              <a:rPr lang="en-US" dirty="0" smtClean="0"/>
              <a:t>Severe shortages compounded by an improving economy, ACA-related demand, and an aging health workforce </a:t>
            </a:r>
          </a:p>
          <a:p>
            <a:r>
              <a:rPr lang="en-US" dirty="0" smtClean="0"/>
              <a:t>Persistent specialty shortages and geographic maldistribution of physicians and providers</a:t>
            </a:r>
            <a:endParaRPr lang="en-US" dirty="0"/>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6414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90577"/>
            <a:ext cx="8229600" cy="4338083"/>
          </a:xfrm>
        </p:spPr>
        <p:txBody>
          <a:bodyPr>
            <a:normAutofit/>
          </a:bodyPr>
          <a:lstStyle/>
          <a:p>
            <a:r>
              <a:rPr lang="en-US" dirty="0" smtClean="0"/>
              <a:t>Physicians, MDs –  47</a:t>
            </a:r>
            <a:r>
              <a:rPr lang="en-US" baseline="30000" dirty="0" smtClean="0"/>
              <a:t>th</a:t>
            </a:r>
            <a:r>
              <a:rPr lang="en-US" dirty="0" smtClean="0"/>
              <a:t> among U.S. states</a:t>
            </a:r>
          </a:p>
          <a:p>
            <a:r>
              <a:rPr lang="en-US" dirty="0" smtClean="0"/>
              <a:t>Physicians, DOs – 18</a:t>
            </a:r>
            <a:r>
              <a:rPr lang="en-US" baseline="30000" dirty="0" smtClean="0"/>
              <a:t>th</a:t>
            </a:r>
          </a:p>
          <a:p>
            <a:r>
              <a:rPr lang="en-US" dirty="0" smtClean="0"/>
              <a:t>Physicians, MD &amp; DO – 48</a:t>
            </a:r>
            <a:r>
              <a:rPr lang="en-US" baseline="30000" dirty="0" smtClean="0"/>
              <a:t>th</a:t>
            </a:r>
            <a:r>
              <a:rPr lang="en-US" dirty="0" smtClean="0"/>
              <a:t> </a:t>
            </a:r>
          </a:p>
          <a:p>
            <a:r>
              <a:rPr lang="en-US" dirty="0" smtClean="0"/>
              <a:t>Patient Care Physicians – 48</a:t>
            </a:r>
            <a:r>
              <a:rPr lang="en-US" baseline="30000" dirty="0" smtClean="0"/>
              <a:t>th</a:t>
            </a:r>
            <a:r>
              <a:rPr lang="en-US" dirty="0" smtClean="0"/>
              <a:t> </a:t>
            </a:r>
          </a:p>
          <a:p>
            <a:r>
              <a:rPr lang="en-US" dirty="0" smtClean="0"/>
              <a:t>Primary Care Physicians – 50</a:t>
            </a:r>
            <a:r>
              <a:rPr lang="en-US" baseline="30000" dirty="0" smtClean="0"/>
              <a:t>th</a:t>
            </a:r>
            <a:r>
              <a:rPr lang="en-US" dirty="0" smtClean="0"/>
              <a:t> </a:t>
            </a:r>
          </a:p>
          <a:p>
            <a:r>
              <a:rPr lang="en-US" dirty="0" smtClean="0"/>
              <a:t>Residents &amp; Fellows – 47</a:t>
            </a:r>
            <a:r>
              <a:rPr lang="en-US" baseline="30000" dirty="0" smtClean="0"/>
              <a:t>th</a:t>
            </a:r>
            <a:r>
              <a:rPr lang="en-US" dirty="0" smtClean="0"/>
              <a:t> </a:t>
            </a:r>
          </a:p>
          <a:p>
            <a:r>
              <a:rPr lang="en-US" dirty="0" smtClean="0"/>
              <a:t>Residents &amp; Fellows in Primary Care – 48</a:t>
            </a:r>
            <a:r>
              <a:rPr lang="en-US" baseline="30000" dirty="0" smtClean="0"/>
              <a:t>th</a:t>
            </a:r>
            <a:r>
              <a:rPr lang="en-US" dirty="0" smtClean="0"/>
              <a:t> </a:t>
            </a:r>
          </a:p>
          <a:p>
            <a:endParaRPr lang="en-US" dirty="0" smtClean="0"/>
          </a:p>
        </p:txBody>
      </p:sp>
      <p:sp>
        <p:nvSpPr>
          <p:cNvPr id="7" name="TextBox 6"/>
          <p:cNvSpPr txBox="1"/>
          <p:nvPr/>
        </p:nvSpPr>
        <p:spPr>
          <a:xfrm>
            <a:off x="609600" y="5864905"/>
            <a:ext cx="8077200" cy="323165"/>
          </a:xfrm>
          <a:prstGeom prst="rect">
            <a:avLst/>
          </a:prstGeom>
          <a:noFill/>
        </p:spPr>
        <p:txBody>
          <a:bodyPr wrap="square" rtlCol="0">
            <a:spAutoFit/>
          </a:bodyPr>
          <a:lstStyle/>
          <a:p>
            <a:pPr algn="ctr" defTabSz="457200"/>
            <a:r>
              <a:rPr lang="en-US" sz="1500" dirty="0">
                <a:solidFill>
                  <a:prstClr val="black"/>
                </a:solidFill>
              </a:rPr>
              <a:t>Source: </a:t>
            </a:r>
            <a:r>
              <a:rPr lang="en-US" sz="1500" dirty="0" smtClean="0">
                <a:solidFill>
                  <a:prstClr val="black"/>
                </a:solidFill>
              </a:rPr>
              <a:t> Area Health Research File (AHRF) (2016).</a:t>
            </a:r>
            <a:endParaRPr lang="en-US" sz="1500" dirty="0">
              <a:solidFill>
                <a:prstClr val="black"/>
              </a:solidFill>
            </a:endParaRPr>
          </a:p>
        </p:txBody>
      </p:sp>
      <p:sp>
        <p:nvSpPr>
          <p:cNvPr id="6" name="Title 1"/>
          <p:cNvSpPr txBox="1">
            <a:spLocks/>
          </p:cNvSpPr>
          <p:nvPr/>
        </p:nvSpPr>
        <p:spPr>
          <a:xfrm>
            <a:off x="609600" y="39687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Current Physician Workforce Rankings</a:t>
            </a:r>
            <a:r>
              <a:rPr lang="en-US" sz="3900" dirty="0" smtClean="0">
                <a:solidFill>
                  <a:prstClr val="black"/>
                </a:solidFill>
              </a:rPr>
              <a:t/>
            </a:r>
            <a:br>
              <a:rPr lang="en-US" sz="3900" dirty="0" smtClean="0">
                <a:solidFill>
                  <a:prstClr val="black"/>
                </a:solidFill>
              </a:rPr>
            </a:br>
            <a:r>
              <a:rPr lang="en-US" sz="2400" dirty="0" smtClean="0">
                <a:solidFill>
                  <a:prstClr val="black"/>
                </a:solidFill>
              </a:rPr>
              <a:t>Number of Active Licensees in Nevada per 100,000 Population</a:t>
            </a:r>
            <a:endParaRPr lang="en-US" sz="2400" dirty="0">
              <a:solidFill>
                <a:prstClr val="black"/>
              </a:solidFill>
            </a:endParaRPr>
          </a:p>
        </p:txBody>
      </p:sp>
      <p:sp>
        <p:nvSpPr>
          <p:cNvPr id="2" name="Slide Number Placeholder 1"/>
          <p:cNvSpPr>
            <a:spLocks noGrp="1"/>
          </p:cNvSpPr>
          <p:nvPr>
            <p:ph type="sldNum" sz="quarter" idx="12"/>
          </p:nvPr>
        </p:nvSpPr>
        <p:spPr/>
        <p:txBody>
          <a:bodyPr/>
          <a:lstStyle/>
          <a:p>
            <a:fld id="{D315BFC1-5AA9-1C47-B732-A49BEABACF4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071280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0" y="1637414"/>
            <a:ext cx="8077200" cy="429196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black"/>
                </a:solidFill>
              </a:rPr>
              <a:t>Anesthesiology – 23</a:t>
            </a:r>
            <a:r>
              <a:rPr lang="en-US" baseline="30000" dirty="0" smtClean="0">
                <a:solidFill>
                  <a:prstClr val="black"/>
                </a:solidFill>
              </a:rPr>
              <a:t>rd</a:t>
            </a:r>
            <a:r>
              <a:rPr lang="en-US" dirty="0" smtClean="0">
                <a:solidFill>
                  <a:prstClr val="black"/>
                </a:solidFill>
              </a:rPr>
              <a:t>  </a:t>
            </a:r>
          </a:p>
          <a:p>
            <a:r>
              <a:rPr lang="en-US" dirty="0" smtClean="0">
                <a:solidFill>
                  <a:prstClr val="black"/>
                </a:solidFill>
              </a:rPr>
              <a:t>General and Family Practitioners – 47</a:t>
            </a:r>
            <a:r>
              <a:rPr lang="en-US" baseline="30000" dirty="0" smtClean="0">
                <a:solidFill>
                  <a:prstClr val="black"/>
                </a:solidFill>
              </a:rPr>
              <a:t>th</a:t>
            </a:r>
            <a:r>
              <a:rPr lang="en-US" dirty="0" smtClean="0">
                <a:solidFill>
                  <a:prstClr val="black"/>
                </a:solidFill>
              </a:rPr>
              <a:t> </a:t>
            </a:r>
          </a:p>
          <a:p>
            <a:r>
              <a:rPr lang="en-US" dirty="0" smtClean="0">
                <a:solidFill>
                  <a:prstClr val="black"/>
                </a:solidFill>
              </a:rPr>
              <a:t>General Surgeons – 50</a:t>
            </a:r>
            <a:r>
              <a:rPr lang="en-US" baseline="30000" dirty="0" smtClean="0">
                <a:solidFill>
                  <a:prstClr val="black"/>
                </a:solidFill>
              </a:rPr>
              <a:t>th</a:t>
            </a:r>
            <a:r>
              <a:rPr lang="en-US" dirty="0" smtClean="0">
                <a:solidFill>
                  <a:prstClr val="black"/>
                </a:solidFill>
              </a:rPr>
              <a:t>  </a:t>
            </a:r>
          </a:p>
          <a:p>
            <a:r>
              <a:rPr lang="en-US" dirty="0" smtClean="0">
                <a:solidFill>
                  <a:prstClr val="black"/>
                </a:solidFill>
              </a:rPr>
              <a:t>Internal Medicine – 30</a:t>
            </a:r>
            <a:r>
              <a:rPr lang="en-US" baseline="30000" dirty="0" smtClean="0">
                <a:solidFill>
                  <a:prstClr val="black"/>
                </a:solidFill>
              </a:rPr>
              <a:t>th</a:t>
            </a:r>
            <a:r>
              <a:rPr lang="en-US" dirty="0" smtClean="0">
                <a:solidFill>
                  <a:prstClr val="black"/>
                </a:solidFill>
              </a:rPr>
              <a:t> </a:t>
            </a:r>
          </a:p>
          <a:p>
            <a:r>
              <a:rPr lang="en-US" dirty="0" smtClean="0">
                <a:solidFill>
                  <a:prstClr val="black"/>
                </a:solidFill>
              </a:rPr>
              <a:t>Obstetricians and Gynecologists – 47</a:t>
            </a:r>
            <a:r>
              <a:rPr lang="en-US" baseline="30000" dirty="0" smtClean="0">
                <a:solidFill>
                  <a:prstClr val="black"/>
                </a:solidFill>
              </a:rPr>
              <a:t>th</a:t>
            </a:r>
            <a:r>
              <a:rPr lang="en-US" dirty="0" smtClean="0">
                <a:solidFill>
                  <a:prstClr val="black"/>
                </a:solidFill>
              </a:rPr>
              <a:t>  </a:t>
            </a:r>
          </a:p>
          <a:p>
            <a:r>
              <a:rPr lang="en-US" dirty="0" smtClean="0">
                <a:solidFill>
                  <a:prstClr val="black"/>
                </a:solidFill>
              </a:rPr>
              <a:t>Orthopedic Surgeons – 51</a:t>
            </a:r>
            <a:r>
              <a:rPr lang="en-US" baseline="30000" dirty="0" smtClean="0">
                <a:solidFill>
                  <a:prstClr val="black"/>
                </a:solidFill>
              </a:rPr>
              <a:t>st</a:t>
            </a:r>
            <a:r>
              <a:rPr lang="en-US" dirty="0" smtClean="0">
                <a:solidFill>
                  <a:prstClr val="black"/>
                </a:solidFill>
              </a:rPr>
              <a:t>  </a:t>
            </a:r>
          </a:p>
          <a:p>
            <a:r>
              <a:rPr lang="en-US" dirty="0" smtClean="0">
                <a:solidFill>
                  <a:prstClr val="black"/>
                </a:solidFill>
              </a:rPr>
              <a:t>Pediatricians – 48</a:t>
            </a:r>
            <a:r>
              <a:rPr lang="en-US" baseline="30000" dirty="0" smtClean="0">
                <a:solidFill>
                  <a:prstClr val="black"/>
                </a:solidFill>
              </a:rPr>
              <a:t>th</a:t>
            </a:r>
            <a:r>
              <a:rPr lang="en-US" dirty="0" smtClean="0">
                <a:solidFill>
                  <a:prstClr val="black"/>
                </a:solidFill>
              </a:rPr>
              <a:t> </a:t>
            </a:r>
          </a:p>
          <a:p>
            <a:r>
              <a:rPr lang="en-US" dirty="0" smtClean="0">
                <a:solidFill>
                  <a:prstClr val="black"/>
                </a:solidFill>
              </a:rPr>
              <a:t>Psychiatry – 47</a:t>
            </a:r>
            <a:r>
              <a:rPr lang="en-US" baseline="30000" dirty="0" smtClean="0">
                <a:solidFill>
                  <a:prstClr val="black"/>
                </a:solidFill>
              </a:rPr>
              <a:t>th</a:t>
            </a:r>
            <a:r>
              <a:rPr lang="en-US" dirty="0" smtClean="0">
                <a:solidFill>
                  <a:prstClr val="black"/>
                </a:solidFill>
              </a:rPr>
              <a:t>  </a:t>
            </a:r>
            <a:endParaRPr lang="en-US" dirty="0">
              <a:solidFill>
                <a:prstClr val="black"/>
              </a:solidFill>
            </a:endParaRPr>
          </a:p>
        </p:txBody>
      </p:sp>
      <p:sp>
        <p:nvSpPr>
          <p:cNvPr id="7" name="Title 1"/>
          <p:cNvSpPr txBox="1">
            <a:spLocks/>
          </p:cNvSpPr>
          <p:nvPr/>
        </p:nvSpPr>
        <p:spPr>
          <a:xfrm>
            <a:off x="609600" y="39687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prstClr val="black"/>
                </a:solidFill>
              </a:rPr>
              <a:t>Current Physician Workforce Rankings</a:t>
            </a:r>
            <a:r>
              <a:rPr lang="en-US" sz="3900" dirty="0" smtClean="0">
                <a:solidFill>
                  <a:prstClr val="black"/>
                </a:solidFill>
              </a:rPr>
              <a:t/>
            </a:r>
            <a:br>
              <a:rPr lang="en-US" sz="3900" dirty="0" smtClean="0">
                <a:solidFill>
                  <a:prstClr val="black"/>
                </a:solidFill>
              </a:rPr>
            </a:br>
            <a:r>
              <a:rPr lang="en-US" sz="2400" dirty="0" smtClean="0">
                <a:solidFill>
                  <a:prstClr val="black"/>
                </a:solidFill>
              </a:rPr>
              <a:t>Number of Active Licensees in Nevada per 100,000 Population</a:t>
            </a:r>
            <a:endParaRPr lang="en-US" sz="2400" dirty="0">
              <a:solidFill>
                <a:prstClr val="black"/>
              </a:solidFill>
            </a:endParaRPr>
          </a:p>
        </p:txBody>
      </p:sp>
      <p:sp>
        <p:nvSpPr>
          <p:cNvPr id="9" name="TextBox 8"/>
          <p:cNvSpPr txBox="1"/>
          <p:nvPr/>
        </p:nvSpPr>
        <p:spPr>
          <a:xfrm>
            <a:off x="690880" y="5929378"/>
            <a:ext cx="8067040" cy="323165"/>
          </a:xfrm>
          <a:prstGeom prst="rect">
            <a:avLst/>
          </a:prstGeom>
          <a:noFill/>
        </p:spPr>
        <p:txBody>
          <a:bodyPr wrap="square" rtlCol="0">
            <a:spAutoFit/>
          </a:bodyPr>
          <a:lstStyle/>
          <a:p>
            <a:pPr algn="ctr" defTabSz="457200"/>
            <a:r>
              <a:rPr lang="en-US" sz="1500" dirty="0">
                <a:solidFill>
                  <a:prstClr val="black"/>
                </a:solidFill>
              </a:rPr>
              <a:t>Source: </a:t>
            </a:r>
            <a:r>
              <a:rPr lang="en-US" sz="1500" dirty="0" smtClean="0">
                <a:solidFill>
                  <a:prstClr val="black"/>
                </a:solidFill>
              </a:rPr>
              <a:t>Area Health Research File (AHRF) (2016).</a:t>
            </a:r>
            <a:endParaRPr lang="en-US" sz="1500" dirty="0">
              <a:solidFill>
                <a:prstClr val="black"/>
              </a:solidFill>
            </a:endParaRPr>
          </a:p>
        </p:txBody>
      </p:sp>
      <p:sp>
        <p:nvSpPr>
          <p:cNvPr id="2" name="Slide Number Placeholder 1"/>
          <p:cNvSpPr>
            <a:spLocks noGrp="1"/>
          </p:cNvSpPr>
          <p:nvPr>
            <p:ph type="sldNum" sz="quarter" idx="12"/>
          </p:nvPr>
        </p:nvSpPr>
        <p:spPr/>
        <p:txBody>
          <a:bodyPr/>
          <a:lstStyle/>
          <a:p>
            <a:fld id="{D315BFC1-5AA9-1C47-B732-A49BEABACF4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04218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p:nvPr/>
        </p:nvSpPr>
        <p:spPr>
          <a:xfrm>
            <a:off x="761969" y="5832120"/>
            <a:ext cx="8126688" cy="3347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1500" dirty="0" smtClean="0">
                <a:solidFill>
                  <a:prstClr val="black"/>
                </a:solidFill>
              </a:rPr>
              <a:t>Source: OSI analysis of unpublished data from Nevada State Board of Medical Examiners (2017).</a:t>
            </a:r>
            <a:endParaRPr lang="en-US" sz="1500" dirty="0">
              <a:solidFill>
                <a:prstClr val="black"/>
              </a:solidFill>
            </a:endParaRPr>
          </a:p>
        </p:txBody>
      </p:sp>
      <p:sp>
        <p:nvSpPr>
          <p:cNvPr id="9" name="Text Box 2"/>
          <p:cNvSpPr txBox="1"/>
          <p:nvPr/>
        </p:nvSpPr>
        <p:spPr>
          <a:xfrm>
            <a:off x="204537" y="384309"/>
            <a:ext cx="8825022" cy="925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a:r>
              <a:rPr lang="en-US" sz="3200" dirty="0" smtClean="0">
                <a:solidFill>
                  <a:prstClr val="black"/>
                </a:solidFill>
              </a:rPr>
              <a:t>Number of Licensed </a:t>
            </a:r>
            <a:r>
              <a:rPr lang="en-US" sz="3200" dirty="0">
                <a:solidFill>
                  <a:prstClr val="black"/>
                </a:solidFill>
              </a:rPr>
              <a:t>Allopathic Physicians (MDs</a:t>
            </a:r>
            <a:r>
              <a:rPr lang="en-US" sz="3200" dirty="0" smtClean="0">
                <a:solidFill>
                  <a:prstClr val="black"/>
                </a:solidFill>
              </a:rPr>
              <a:t>) per 100,000 Population in Nevada </a:t>
            </a:r>
            <a:r>
              <a:rPr lang="en-US" sz="3200" dirty="0">
                <a:solidFill>
                  <a:prstClr val="black"/>
                </a:solidFill>
              </a:rPr>
              <a:t>– </a:t>
            </a:r>
            <a:r>
              <a:rPr lang="en-US" sz="3200" dirty="0" smtClean="0">
                <a:solidFill>
                  <a:prstClr val="black"/>
                </a:solidFill>
              </a:rPr>
              <a:t>2006 </a:t>
            </a:r>
            <a:r>
              <a:rPr lang="en-US" sz="3200" dirty="0">
                <a:solidFill>
                  <a:prstClr val="black"/>
                </a:solidFill>
              </a:rPr>
              <a:t>to </a:t>
            </a:r>
            <a:r>
              <a:rPr lang="en-US" sz="3200" dirty="0" smtClean="0">
                <a:solidFill>
                  <a:prstClr val="black"/>
                </a:solidFill>
              </a:rPr>
              <a:t>2016</a:t>
            </a:r>
            <a:endParaRPr lang="en-US" sz="32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68960614"/>
              </p:ext>
            </p:extLst>
          </p:nvPr>
        </p:nvGraphicFramePr>
        <p:xfrm>
          <a:off x="680484" y="1584251"/>
          <a:ext cx="7804297" cy="4044101"/>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D315BFC1-5AA9-1C47-B732-A49BEABACF4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677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Primary Care Health Professional </a:t>
            </a:r>
            <a:br>
              <a:rPr lang="en-US" sz="3600" dirty="0" smtClean="0"/>
            </a:br>
            <a:r>
              <a:rPr lang="en-US" sz="3600" dirty="0" smtClean="0"/>
              <a:t>Shortage Areas (HPSAs) – 2017</a:t>
            </a:r>
            <a:endParaRPr lang="en-US" sz="3600" dirty="0"/>
          </a:p>
        </p:txBody>
      </p:sp>
      <p:sp>
        <p:nvSpPr>
          <p:cNvPr id="6" name="Text Placeholder 5"/>
          <p:cNvSpPr txBox="1">
            <a:spLocks/>
          </p:cNvSpPr>
          <p:nvPr/>
        </p:nvSpPr>
        <p:spPr>
          <a:xfrm>
            <a:off x="457199" y="1817574"/>
            <a:ext cx="4538749" cy="442895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itchFamily="34" charset="0"/>
              <a:buChar char="•"/>
            </a:pPr>
            <a:r>
              <a:rPr lang="en-US" sz="2400" dirty="0" smtClean="0">
                <a:solidFill>
                  <a:prstClr val="black"/>
                </a:solidFill>
              </a:rPr>
              <a:t>982,117 Nevadans reside in a primary care HPSA (33.7%)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smtClean="0">
                <a:solidFill>
                  <a:prstClr val="black"/>
                </a:solidFill>
              </a:rPr>
              <a:t>836,216 </a:t>
            </a:r>
            <a:r>
              <a:rPr lang="en-US" sz="2400" dirty="0">
                <a:solidFill>
                  <a:prstClr val="black"/>
                </a:solidFill>
              </a:rPr>
              <a:t>urban </a:t>
            </a:r>
            <a:r>
              <a:rPr lang="en-US" sz="2400" dirty="0" smtClean="0">
                <a:solidFill>
                  <a:prstClr val="black"/>
                </a:solidFill>
              </a:rPr>
              <a:t>residents in Nevada </a:t>
            </a:r>
            <a:r>
              <a:rPr lang="en-US" sz="2400" dirty="0">
                <a:solidFill>
                  <a:prstClr val="black"/>
                </a:solidFill>
              </a:rPr>
              <a:t>(</a:t>
            </a:r>
            <a:r>
              <a:rPr lang="en-US" sz="2400" dirty="0" smtClean="0">
                <a:solidFill>
                  <a:prstClr val="black"/>
                </a:solidFill>
              </a:rPr>
              <a:t>31.8% of urban residents) </a:t>
            </a:r>
            <a:r>
              <a:rPr lang="en-US" sz="2400" dirty="0">
                <a:solidFill>
                  <a:prstClr val="black"/>
                </a:solidFill>
              </a:rPr>
              <a:t>live in a primary care HPSA, including </a:t>
            </a:r>
            <a:r>
              <a:rPr lang="en-US" sz="2400" dirty="0" smtClean="0">
                <a:solidFill>
                  <a:prstClr val="black"/>
                </a:solidFill>
              </a:rPr>
              <a:t>631,812 </a:t>
            </a:r>
            <a:r>
              <a:rPr lang="en-US" sz="2400" dirty="0">
                <a:solidFill>
                  <a:prstClr val="black"/>
                </a:solidFill>
              </a:rPr>
              <a:t>residents of Clark County</a:t>
            </a:r>
          </a:p>
          <a:p>
            <a:pPr marL="285750" indent="-285750">
              <a:buFont typeface="Arial" pitchFamily="34" charset="0"/>
              <a:buChar char="•"/>
            </a:pPr>
            <a:endParaRPr lang="en-US" sz="2400" dirty="0" smtClean="0">
              <a:solidFill>
                <a:prstClr val="black"/>
              </a:solidFill>
            </a:endParaRPr>
          </a:p>
          <a:p>
            <a:pPr marL="285750" indent="-285750">
              <a:buFont typeface="Arial" pitchFamily="34" charset="0"/>
              <a:buChar char="•"/>
            </a:pPr>
            <a:r>
              <a:rPr lang="en-US" sz="2400" dirty="0" smtClean="0">
                <a:solidFill>
                  <a:prstClr val="black"/>
                </a:solidFill>
              </a:rPr>
              <a:t>165,412 rural residents (49.8% of rural residents) live in a primary care HPSA</a:t>
            </a:r>
          </a:p>
          <a:p>
            <a:pPr marL="0" indent="0">
              <a:buFont typeface="Arial"/>
              <a:buNone/>
            </a:pPr>
            <a:endParaRPr lang="en-US" sz="2400" dirty="0">
              <a:solidFill>
                <a:prstClr val="black"/>
              </a:solidFill>
            </a:endParaRPr>
          </a:p>
          <a:p>
            <a:pPr marL="285750" indent="-285750">
              <a:buFont typeface="Arial" pitchFamily="34" charset="0"/>
              <a:buChar char="•"/>
            </a:pPr>
            <a:r>
              <a:rPr lang="en-US" sz="2400" dirty="0" smtClean="0">
                <a:solidFill>
                  <a:prstClr val="black"/>
                </a:solidFill>
              </a:rPr>
              <a:t>9 single-county primary care HPSAs</a:t>
            </a:r>
          </a:p>
          <a:p>
            <a:pPr marL="285750" indent="-285750">
              <a:buFont typeface="Arial" pitchFamily="34" charset="0"/>
              <a:buChar char="•"/>
            </a:pPr>
            <a:endParaRPr lang="en-US" sz="2200" dirty="0" smtClean="0">
              <a:solidFill>
                <a:prstClr val="black"/>
              </a:solidFill>
            </a:endParaRPr>
          </a:p>
          <a:p>
            <a:pPr marL="285750" indent="-285750">
              <a:buFont typeface="Arial" pitchFamily="34" charset="0"/>
              <a:buChar char="•"/>
            </a:pPr>
            <a:endParaRPr lang="en-US" sz="2000" dirty="0">
              <a:solidFill>
                <a:prstClr val="black"/>
              </a:solidFill>
            </a:endParaRPr>
          </a:p>
        </p:txBody>
      </p:sp>
      <p:pic>
        <p:nvPicPr>
          <p:cNvPr id="3" name="Picture 2"/>
          <p:cNvPicPr>
            <a:picLocks noChangeAspect="1"/>
          </p:cNvPicPr>
          <p:nvPr/>
        </p:nvPicPr>
        <p:blipFill>
          <a:blip r:embed="rId3"/>
          <a:stretch>
            <a:fillRect/>
          </a:stretch>
        </p:blipFill>
        <p:spPr>
          <a:xfrm>
            <a:off x="5245222" y="1440259"/>
            <a:ext cx="3441578" cy="4762259"/>
          </a:xfrm>
          <a:prstGeom prst="rect">
            <a:avLst/>
          </a:prstGeom>
        </p:spPr>
      </p:pic>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22377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53886" y="244253"/>
            <a:ext cx="4836229" cy="611209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6195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5088" y="143138"/>
            <a:ext cx="4593824" cy="61521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60104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Mental Health Professional </a:t>
            </a:r>
            <a:br>
              <a:rPr lang="en-US" sz="3600" dirty="0" smtClean="0"/>
            </a:br>
            <a:r>
              <a:rPr lang="en-US" sz="3600" dirty="0" smtClean="0"/>
              <a:t>Shortage Areas (HPSAs) – 2017</a:t>
            </a:r>
            <a:endParaRPr lang="en-US" sz="3600" dirty="0"/>
          </a:p>
        </p:txBody>
      </p:sp>
      <p:sp>
        <p:nvSpPr>
          <p:cNvPr id="3" name="Content Placeholder 2"/>
          <p:cNvSpPr>
            <a:spLocks noGrp="1"/>
          </p:cNvSpPr>
          <p:nvPr>
            <p:ph idx="1"/>
          </p:nvPr>
        </p:nvSpPr>
        <p:spPr>
          <a:xfrm>
            <a:off x="5265964" y="1600200"/>
            <a:ext cx="3420836" cy="4525963"/>
          </a:xfrm>
        </p:spPr>
        <p:txBody>
          <a:bodyPr/>
          <a:lstStyle/>
          <a:p>
            <a:pPr marL="0" indent="0">
              <a:buNone/>
            </a:pPr>
            <a:r>
              <a:rPr lang="en-US" dirty="0" smtClean="0"/>
              <a:t> </a:t>
            </a:r>
            <a:endParaRPr lang="en-US" dirty="0"/>
          </a:p>
        </p:txBody>
      </p:sp>
      <p:sp>
        <p:nvSpPr>
          <p:cNvPr id="10" name="Text Placeholder 5"/>
          <p:cNvSpPr txBox="1">
            <a:spLocks/>
          </p:cNvSpPr>
          <p:nvPr/>
        </p:nvSpPr>
        <p:spPr>
          <a:xfrm>
            <a:off x="457199" y="1817574"/>
            <a:ext cx="4538749" cy="4227219"/>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itchFamily="34" charset="0"/>
              <a:buChar char="•"/>
            </a:pPr>
            <a:r>
              <a:rPr lang="en-US" sz="2400" dirty="0" smtClean="0">
                <a:solidFill>
                  <a:prstClr val="black"/>
                </a:solidFill>
              </a:rPr>
              <a:t>1.5 million Nevadans reside in a mental HPSA (53.3%) </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smtClean="0">
                <a:solidFill>
                  <a:prstClr val="black"/>
                </a:solidFill>
              </a:rPr>
              <a:t>1.2 million urban residents in Nevada (48.1% of urban residents) </a:t>
            </a:r>
            <a:r>
              <a:rPr lang="en-US" sz="2400" dirty="0">
                <a:solidFill>
                  <a:prstClr val="black"/>
                </a:solidFill>
              </a:rPr>
              <a:t>live in a m</a:t>
            </a:r>
            <a:r>
              <a:rPr lang="en-US" sz="2400" dirty="0" smtClean="0">
                <a:solidFill>
                  <a:prstClr val="black"/>
                </a:solidFill>
              </a:rPr>
              <a:t>ental HPSA</a:t>
            </a:r>
            <a:r>
              <a:rPr lang="en-US" sz="2400" dirty="0">
                <a:solidFill>
                  <a:prstClr val="black"/>
                </a:solidFill>
              </a:rPr>
              <a:t>, including </a:t>
            </a:r>
            <a:r>
              <a:rPr lang="en-US" sz="2400" dirty="0" smtClean="0">
                <a:solidFill>
                  <a:prstClr val="black"/>
                </a:solidFill>
              </a:rPr>
              <a:t>736,908 </a:t>
            </a:r>
            <a:r>
              <a:rPr lang="en-US" sz="2400" dirty="0">
                <a:solidFill>
                  <a:prstClr val="black"/>
                </a:solidFill>
              </a:rPr>
              <a:t>residents of Clark County</a:t>
            </a:r>
          </a:p>
          <a:p>
            <a:pPr marL="285750" indent="-285750">
              <a:buFont typeface="Arial" pitchFamily="34" charset="0"/>
              <a:buChar char="•"/>
            </a:pPr>
            <a:endParaRPr lang="en-US" sz="2400" dirty="0" smtClean="0">
              <a:solidFill>
                <a:prstClr val="black"/>
              </a:solidFill>
            </a:endParaRPr>
          </a:p>
          <a:p>
            <a:pPr marL="285750" indent="-285750">
              <a:buFont typeface="Arial" pitchFamily="34" charset="0"/>
              <a:buChar char="•"/>
            </a:pPr>
            <a:r>
              <a:rPr lang="en-US" sz="2400" dirty="0" smtClean="0">
                <a:solidFill>
                  <a:prstClr val="black"/>
                </a:solidFill>
              </a:rPr>
              <a:t>286,251 rural residents (100.0% of rural residents) live in a </a:t>
            </a:r>
            <a:r>
              <a:rPr lang="en-US" sz="2400" dirty="0">
                <a:solidFill>
                  <a:prstClr val="black"/>
                </a:solidFill>
              </a:rPr>
              <a:t>m</a:t>
            </a:r>
            <a:r>
              <a:rPr lang="en-US" sz="2400" dirty="0" smtClean="0">
                <a:solidFill>
                  <a:prstClr val="black"/>
                </a:solidFill>
              </a:rPr>
              <a:t>ental HPSA</a:t>
            </a: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smtClean="0">
                <a:solidFill>
                  <a:prstClr val="black"/>
                </a:solidFill>
              </a:rPr>
              <a:t>16 single-county mental HPSAs</a:t>
            </a:r>
          </a:p>
          <a:p>
            <a:pPr marL="285750" indent="-285750">
              <a:buFont typeface="Arial" pitchFamily="34" charset="0"/>
              <a:buChar char="•"/>
            </a:pPr>
            <a:endParaRPr lang="en-US" sz="2200" dirty="0" smtClean="0">
              <a:solidFill>
                <a:prstClr val="black"/>
              </a:solidFill>
            </a:endParaRPr>
          </a:p>
          <a:p>
            <a:pPr marL="285750" indent="-285750">
              <a:buFont typeface="Arial" pitchFamily="34" charset="0"/>
              <a:buChar char="•"/>
            </a:pPr>
            <a:endParaRPr lang="en-US" sz="2000" dirty="0">
              <a:solidFill>
                <a:prstClr val="black"/>
              </a:solidFill>
            </a:endParaRPr>
          </a:p>
        </p:txBody>
      </p:sp>
      <p:pic>
        <p:nvPicPr>
          <p:cNvPr id="5" name="Picture 4"/>
          <p:cNvPicPr>
            <a:picLocks noChangeAspect="1"/>
          </p:cNvPicPr>
          <p:nvPr/>
        </p:nvPicPr>
        <p:blipFill>
          <a:blip r:embed="rId3"/>
          <a:stretch>
            <a:fillRect/>
          </a:stretch>
        </p:blipFill>
        <p:spPr>
          <a:xfrm>
            <a:off x="4995948" y="1365454"/>
            <a:ext cx="3505093" cy="4831880"/>
          </a:xfrm>
          <a:prstGeom prst="rect">
            <a:avLst/>
          </a:prstGeom>
        </p:spPr>
      </p:pic>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97907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964" y="1600200"/>
            <a:ext cx="3420836" cy="4525963"/>
          </a:xfrm>
        </p:spPr>
        <p:txBody>
          <a:bodyPr/>
          <a:lstStyle/>
          <a:p>
            <a:pPr marL="0" indent="0">
              <a:buNone/>
            </a:pPr>
            <a:r>
              <a:rPr lang="en-US" dirty="0" smtClean="0"/>
              <a:t> </a:t>
            </a:r>
            <a:endParaRPr lang="en-US" dirty="0"/>
          </a:p>
        </p:txBody>
      </p:sp>
      <p:sp>
        <p:nvSpPr>
          <p:cNvPr id="14" name="Rectangle 13"/>
          <p:cNvSpPr/>
          <p:nvPr/>
        </p:nvSpPr>
        <p:spPr>
          <a:xfrm>
            <a:off x="1454440" y="6356350"/>
            <a:ext cx="6235119" cy="246221"/>
          </a:xfrm>
          <a:prstGeom prst="rect">
            <a:avLst/>
          </a:prstGeom>
        </p:spPr>
        <p:txBody>
          <a:bodyPr wrap="square">
            <a:spAutoFit/>
          </a:bodyPr>
          <a:lstStyle/>
          <a:p>
            <a:pPr algn="ctr" defTabSz="457200"/>
            <a:r>
              <a:rPr lang="en-US" sz="1000" dirty="0">
                <a:solidFill>
                  <a:prstClr val="black"/>
                </a:solidFill>
              </a:rPr>
              <a:t>Source:  OSI analysis of </a:t>
            </a:r>
            <a:r>
              <a:rPr lang="en-US" sz="1000" dirty="0" smtClean="0">
                <a:solidFill>
                  <a:prstClr val="black"/>
                </a:solidFill>
              </a:rPr>
              <a:t>data </a:t>
            </a:r>
            <a:r>
              <a:rPr lang="en-US" sz="1000" dirty="0">
                <a:solidFill>
                  <a:prstClr val="black"/>
                </a:solidFill>
              </a:rPr>
              <a:t>from the </a:t>
            </a:r>
            <a:r>
              <a:rPr lang="en-US" sz="1000" dirty="0" smtClean="0">
                <a:solidFill>
                  <a:prstClr val="black"/>
                </a:solidFill>
              </a:rPr>
              <a:t>Health Resources Services Administration (2016).</a:t>
            </a:r>
            <a:endParaRPr lang="en-US" sz="1000" dirty="0">
              <a:solidFill>
                <a:prstClr val="black"/>
              </a:solidFill>
            </a:endParaRPr>
          </a:p>
        </p:txBody>
      </p:sp>
      <p:pic>
        <p:nvPicPr>
          <p:cNvPr id="2" name="Picture 1"/>
          <p:cNvPicPr>
            <a:picLocks noChangeAspect="1"/>
          </p:cNvPicPr>
          <p:nvPr/>
        </p:nvPicPr>
        <p:blipFill>
          <a:blip r:embed="rId3"/>
          <a:stretch>
            <a:fillRect/>
          </a:stretch>
        </p:blipFill>
        <p:spPr>
          <a:xfrm>
            <a:off x="2485862" y="1040607"/>
            <a:ext cx="4172273" cy="52006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2082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838200"/>
            <a:ext cx="5006652" cy="4386263"/>
          </a:xfrm>
          <a:prstGeom prst="rect">
            <a:avLst/>
          </a:prstGeom>
        </p:spPr>
      </p:pic>
      <p:sp>
        <p:nvSpPr>
          <p:cNvPr id="3" name="Rectangle 2"/>
          <p:cNvSpPr/>
          <p:nvPr/>
        </p:nvSpPr>
        <p:spPr>
          <a:xfrm>
            <a:off x="2819400" y="5638800"/>
            <a:ext cx="3510320" cy="369332"/>
          </a:xfrm>
          <a:prstGeom prst="rect">
            <a:avLst/>
          </a:prstGeom>
        </p:spPr>
        <p:txBody>
          <a:bodyPr wrap="none">
            <a:spAutoFit/>
          </a:bodyPr>
          <a:lstStyle/>
          <a:p>
            <a:r>
              <a:rPr lang="en-US" i="1" dirty="0">
                <a:solidFill>
                  <a:srgbClr val="121212"/>
                </a:solidFill>
                <a:latin typeface="Adobe Caslon"/>
              </a:rPr>
              <a:t>“I’ll go shop around for a doctor.”</a:t>
            </a:r>
            <a:endParaRPr lang="en-US" dirty="0">
              <a:solidFill>
                <a:prstClr val="black"/>
              </a:solidFill>
            </a:endParaRPr>
          </a:p>
        </p:txBody>
      </p:sp>
    </p:spTree>
    <p:extLst>
      <p:ext uri="{BB962C8B-B14F-4D97-AF65-F5344CB8AC3E}">
        <p14:creationId xmlns:p14="http://schemas.microsoft.com/office/powerpoint/2010/main" val="2350879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004"/>
          </a:xfrm>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8229600" cy="4409005"/>
          </a:xfrm>
        </p:spPr>
        <p:txBody>
          <a:bodyPr>
            <a:normAutofit/>
          </a:bodyPr>
          <a:lstStyle/>
          <a:p>
            <a:r>
              <a:rPr lang="en-US" dirty="0" smtClean="0"/>
              <a:t>Health workforce demand and supply in Nevada</a:t>
            </a:r>
          </a:p>
          <a:p>
            <a:endParaRPr lang="en-US" dirty="0" smtClean="0"/>
          </a:p>
          <a:p>
            <a:r>
              <a:rPr lang="en-US" dirty="0" smtClean="0"/>
              <a:t>Recent GME completion and retention trends in Nevada </a:t>
            </a:r>
          </a:p>
          <a:p>
            <a:endParaRPr lang="en-US" dirty="0" smtClean="0"/>
          </a:p>
          <a:p>
            <a:r>
              <a:rPr lang="en-US" dirty="0" smtClean="0"/>
              <a:t>Current physician workforce supply by specialty and county in Nevada and the US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73" y="6131477"/>
            <a:ext cx="1624969" cy="428811"/>
          </a:xfrm>
          <a:prstGeom prst="rect">
            <a:avLst/>
          </a:prstGeom>
        </p:spPr>
      </p:pic>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4998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6" y="274637"/>
            <a:ext cx="8452884" cy="1579329"/>
          </a:xfrm>
        </p:spPr>
        <p:txBody>
          <a:bodyPr>
            <a:normAutofit/>
          </a:bodyPr>
          <a:lstStyle/>
          <a:p>
            <a:r>
              <a:rPr lang="en-US" dirty="0" smtClean="0"/>
              <a:t>UNSOM GME Exit Survey</a:t>
            </a:r>
            <a:endParaRPr lang="en-US" sz="3100" dirty="0"/>
          </a:p>
        </p:txBody>
      </p:sp>
      <p:sp>
        <p:nvSpPr>
          <p:cNvPr id="3" name="Content Placeholder 2"/>
          <p:cNvSpPr>
            <a:spLocks noGrp="1"/>
          </p:cNvSpPr>
          <p:nvPr>
            <p:ph idx="1"/>
          </p:nvPr>
        </p:nvSpPr>
        <p:spPr>
          <a:xfrm>
            <a:off x="457200" y="1853967"/>
            <a:ext cx="8229600" cy="4334182"/>
          </a:xfrm>
        </p:spPr>
        <p:txBody>
          <a:bodyPr>
            <a:normAutofit fontScale="92500" lnSpcReduction="10000"/>
          </a:bodyPr>
          <a:lstStyle/>
          <a:p>
            <a:r>
              <a:rPr lang="en-US" dirty="0" smtClean="0"/>
              <a:t>Annual survey of physicians completing UNSOM residency and fellowship programs since 2004</a:t>
            </a:r>
          </a:p>
          <a:p>
            <a:r>
              <a:rPr lang="en-US" dirty="0" smtClean="0"/>
              <a:t>On-line, 29-item questionnaire administered from May 1 to 31 each year</a:t>
            </a:r>
          </a:p>
          <a:p>
            <a:r>
              <a:rPr lang="en-US" dirty="0" smtClean="0"/>
              <a:t>90%+ response rate (93% in 2017)</a:t>
            </a:r>
          </a:p>
          <a:p>
            <a:r>
              <a:rPr lang="en-US" dirty="0" smtClean="0"/>
              <a:t>Historical and trend data updated via data from the Nevada State Board of Medical Examiners</a:t>
            </a:r>
          </a:p>
          <a:p>
            <a:r>
              <a:rPr lang="en-US" dirty="0" smtClean="0"/>
              <a:t>Future surveys will be administered to UNR, UNLV, and non-NSHE GME program graduates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9241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mn-lt"/>
              </a:rPr>
              <a:t>Retention of Physicians Completing UNSOM </a:t>
            </a:r>
            <a:r>
              <a:rPr lang="en-US" sz="3600" dirty="0" smtClean="0">
                <a:latin typeface="+mn-lt"/>
              </a:rPr>
              <a:t>GME Programs – </a:t>
            </a:r>
            <a:r>
              <a:rPr lang="en-US" sz="3600" dirty="0">
                <a:latin typeface="+mn-lt"/>
              </a:rPr>
              <a:t>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0952781"/>
              </p:ext>
            </p:extLst>
          </p:nvPr>
        </p:nvGraphicFramePr>
        <p:xfrm>
          <a:off x="457200" y="1866484"/>
          <a:ext cx="8229600" cy="3852737"/>
        </p:xfrm>
        <a:graphic>
          <a:graphicData uri="http://schemas.openxmlformats.org/drawingml/2006/table">
            <a:tbl>
              <a:tblPr firstRow="1" bandRow="1">
                <a:tableStyleId>{5FD0F851-EC5A-4D38-B0AD-8093EC10F338}</a:tableStyleId>
              </a:tblPr>
              <a:tblGrid>
                <a:gridCol w="2453780">
                  <a:extLst>
                    <a:ext uri="{9D8B030D-6E8A-4147-A177-3AD203B41FA5}">
                      <a16:colId xmlns:a16="http://schemas.microsoft.com/office/drawing/2014/main" xmlns="" val="20000"/>
                    </a:ext>
                  </a:extLst>
                </a:gridCol>
                <a:gridCol w="1800928">
                  <a:extLst>
                    <a:ext uri="{9D8B030D-6E8A-4147-A177-3AD203B41FA5}">
                      <a16:colId xmlns:a16="http://schemas.microsoft.com/office/drawing/2014/main" xmlns="" val="20001"/>
                    </a:ext>
                  </a:extLst>
                </a:gridCol>
                <a:gridCol w="1917492">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11095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smtClean="0"/>
                        <a:t>N = 120</a:t>
                      </a:r>
                      <a:endParaRPr lang="en-US" sz="2500" b="1" dirty="0" smtClean="0">
                        <a:solidFill>
                          <a:schemeClr val="tx1"/>
                        </a:solidFill>
                      </a:endParaRPr>
                    </a:p>
                  </a:txBody>
                  <a:tcPr anchor="ctr"/>
                </a:tc>
                <a:tc>
                  <a:txBody>
                    <a:bodyPr/>
                    <a:lstStyle/>
                    <a:p>
                      <a:pPr algn="ctr"/>
                      <a:r>
                        <a:rPr lang="en-US" sz="1900" dirty="0" smtClean="0"/>
                        <a:t>Beginning </a:t>
                      </a:r>
                    </a:p>
                    <a:p>
                      <a:pPr algn="ctr"/>
                      <a:r>
                        <a:rPr lang="en-US" sz="1900" dirty="0" smtClean="0"/>
                        <a:t>Practice</a:t>
                      </a:r>
                      <a:endParaRPr lang="en-US" sz="1900" dirty="0"/>
                    </a:p>
                  </a:txBody>
                  <a:tcPr anchor="ctr"/>
                </a:tc>
                <a:tc>
                  <a:txBody>
                    <a:bodyPr/>
                    <a:lstStyle/>
                    <a:p>
                      <a:pPr algn="ctr"/>
                      <a:r>
                        <a:rPr lang="en-US" sz="1900" dirty="0" smtClean="0"/>
                        <a:t>Continuing</a:t>
                      </a:r>
                      <a:r>
                        <a:rPr lang="en-US" sz="1900" baseline="0" dirty="0" smtClean="0"/>
                        <a:t> GME </a:t>
                      </a:r>
                    </a:p>
                    <a:p>
                      <a:pPr algn="ctr"/>
                      <a:r>
                        <a:rPr lang="en-US" sz="1900" baseline="0" dirty="0" smtClean="0"/>
                        <a:t>or Other</a:t>
                      </a:r>
                      <a:endParaRPr lang="en-US" sz="1900" dirty="0"/>
                    </a:p>
                  </a:txBody>
                  <a:tcPr anchor="ctr"/>
                </a:tc>
                <a:tc>
                  <a:txBody>
                    <a:bodyPr/>
                    <a:lstStyle/>
                    <a:p>
                      <a:pPr algn="ctr"/>
                      <a:r>
                        <a:rPr lang="en-US" sz="1900" dirty="0" smtClean="0"/>
                        <a:t>Total</a:t>
                      </a:r>
                      <a:endParaRPr lang="en-US" sz="1900" dirty="0"/>
                    </a:p>
                  </a:txBody>
                  <a:tcPr anchor="ctr"/>
                </a:tc>
                <a:extLst>
                  <a:ext uri="{0D108BD9-81ED-4DB2-BD59-A6C34878D82A}">
                    <a16:rowId xmlns:a16="http://schemas.microsoft.com/office/drawing/2014/main" xmlns="" val="10000"/>
                  </a:ext>
                </a:extLst>
              </a:tr>
              <a:tr h="914400">
                <a:tc>
                  <a:txBody>
                    <a:bodyPr/>
                    <a:lstStyle/>
                    <a:p>
                      <a:r>
                        <a:rPr lang="en-US" sz="1900" b="1" dirty="0" smtClean="0"/>
                        <a:t>Remaining</a:t>
                      </a:r>
                      <a:r>
                        <a:rPr lang="en-US" sz="1900" b="1" baseline="0" dirty="0" smtClean="0"/>
                        <a:t> in Nevada</a:t>
                      </a:r>
                      <a:endParaRPr lang="en-US" sz="1900" b="1" dirty="0"/>
                    </a:p>
                  </a:txBody>
                  <a:tcPr anchor="ctr"/>
                </a:tc>
                <a:tc>
                  <a:txBody>
                    <a:bodyPr/>
                    <a:lstStyle/>
                    <a:p>
                      <a:pPr algn="ctr"/>
                      <a:r>
                        <a:rPr lang="en-US" sz="2500" b="1" dirty="0" smtClean="0"/>
                        <a:t>32</a:t>
                      </a:r>
                    </a:p>
                    <a:p>
                      <a:pPr algn="ctr"/>
                      <a:r>
                        <a:rPr lang="en-US" sz="1900" dirty="0" smtClean="0"/>
                        <a:t>(26.7%)</a:t>
                      </a:r>
                      <a:endParaRPr lang="en-US" sz="1900" b="1" dirty="0" smtClean="0"/>
                    </a:p>
                  </a:txBody>
                  <a:tcPr anchor="ctr"/>
                </a:tc>
                <a:tc>
                  <a:txBody>
                    <a:bodyPr/>
                    <a:lstStyle/>
                    <a:p>
                      <a:pPr algn="ctr"/>
                      <a:r>
                        <a:rPr lang="en-US" sz="2500" b="1" dirty="0" smtClean="0"/>
                        <a:t>4</a:t>
                      </a:r>
                    </a:p>
                    <a:p>
                      <a:pPr algn="ctr"/>
                      <a:r>
                        <a:rPr lang="en-US" sz="1900" dirty="0" smtClean="0"/>
                        <a:t>(3.3%)</a:t>
                      </a:r>
                      <a:endParaRPr lang="en-US" sz="1900" b="1" dirty="0"/>
                    </a:p>
                  </a:txBody>
                  <a:tcPr anchor="ctr"/>
                </a:tc>
                <a:tc>
                  <a:txBody>
                    <a:bodyPr/>
                    <a:lstStyle/>
                    <a:p>
                      <a:pPr algn="ctr"/>
                      <a:r>
                        <a:rPr lang="en-US" sz="2500" b="1" dirty="0" smtClean="0"/>
                        <a:t>36</a:t>
                      </a:r>
                    </a:p>
                    <a:p>
                      <a:pPr algn="ctr"/>
                      <a:r>
                        <a:rPr lang="en-US" sz="1900" dirty="0" smtClean="0"/>
                        <a:t>(30.0%)</a:t>
                      </a:r>
                      <a:endParaRPr lang="en-US" sz="1900" b="1" dirty="0"/>
                    </a:p>
                  </a:txBody>
                  <a:tcPr anchor="ctr"/>
                </a:tc>
                <a:extLst>
                  <a:ext uri="{0D108BD9-81ED-4DB2-BD59-A6C34878D82A}">
                    <a16:rowId xmlns:a16="http://schemas.microsoft.com/office/drawing/2014/main" xmlns="" val="10001"/>
                  </a:ext>
                </a:extLst>
              </a:tr>
              <a:tr h="914400">
                <a:tc>
                  <a:txBody>
                    <a:bodyPr/>
                    <a:lstStyle/>
                    <a:p>
                      <a:r>
                        <a:rPr lang="en-US" sz="1900" b="1" dirty="0" smtClean="0"/>
                        <a:t>Leaving Nevada</a:t>
                      </a:r>
                      <a:endParaRPr lang="en-US" sz="1900" b="1" dirty="0"/>
                    </a:p>
                  </a:txBody>
                  <a:tcPr anchor="ctr"/>
                </a:tc>
                <a:tc>
                  <a:txBody>
                    <a:bodyPr/>
                    <a:lstStyle/>
                    <a:p>
                      <a:pPr algn="ctr"/>
                      <a:r>
                        <a:rPr lang="en-US" sz="2500" b="1" dirty="0" smtClean="0"/>
                        <a:t>47</a:t>
                      </a:r>
                    </a:p>
                    <a:p>
                      <a:pPr algn="ctr"/>
                      <a:r>
                        <a:rPr lang="en-US" sz="1900" dirty="0" smtClean="0"/>
                        <a:t>(39.2%)</a:t>
                      </a:r>
                      <a:endParaRPr lang="en-US" sz="1900" b="1" dirty="0"/>
                    </a:p>
                  </a:txBody>
                  <a:tcPr anchor="ctr"/>
                </a:tc>
                <a:tc>
                  <a:txBody>
                    <a:bodyPr/>
                    <a:lstStyle/>
                    <a:p>
                      <a:pPr algn="ctr"/>
                      <a:r>
                        <a:rPr lang="en-US" sz="2500" b="1" dirty="0" smtClean="0"/>
                        <a:t>37</a:t>
                      </a:r>
                    </a:p>
                    <a:p>
                      <a:pPr algn="ctr"/>
                      <a:r>
                        <a:rPr lang="en-US" sz="1900" dirty="0" smtClean="0"/>
                        <a:t>(30.8%)</a:t>
                      </a:r>
                      <a:endParaRPr lang="en-US" sz="1900" b="1" dirty="0"/>
                    </a:p>
                  </a:txBody>
                  <a:tcPr anchor="ctr"/>
                </a:tc>
                <a:tc>
                  <a:txBody>
                    <a:bodyPr/>
                    <a:lstStyle/>
                    <a:p>
                      <a:pPr algn="ctr"/>
                      <a:r>
                        <a:rPr lang="en-US" sz="2500" b="1" dirty="0" smtClean="0"/>
                        <a:t>84</a:t>
                      </a:r>
                    </a:p>
                    <a:p>
                      <a:pPr algn="ctr"/>
                      <a:r>
                        <a:rPr lang="en-US" sz="1900" dirty="0" smtClean="0"/>
                        <a:t>(70.0%)</a:t>
                      </a:r>
                      <a:endParaRPr lang="en-US" sz="1900" b="1" dirty="0"/>
                    </a:p>
                  </a:txBody>
                  <a:tcPr anchor="ctr"/>
                </a:tc>
                <a:extLst>
                  <a:ext uri="{0D108BD9-81ED-4DB2-BD59-A6C34878D82A}">
                    <a16:rowId xmlns:a16="http://schemas.microsoft.com/office/drawing/2014/main" xmlns="" val="10002"/>
                  </a:ext>
                </a:extLst>
              </a:tr>
              <a:tr h="914400">
                <a:tc>
                  <a:txBody>
                    <a:bodyPr/>
                    <a:lstStyle/>
                    <a:p>
                      <a:r>
                        <a:rPr lang="en-US" sz="1900" b="1" dirty="0" smtClean="0"/>
                        <a:t>Total</a:t>
                      </a:r>
                      <a:endParaRPr lang="en-US" sz="1900" b="1" dirty="0"/>
                    </a:p>
                  </a:txBody>
                  <a:tcPr anchor="ctr"/>
                </a:tc>
                <a:tc>
                  <a:txBody>
                    <a:bodyPr/>
                    <a:lstStyle/>
                    <a:p>
                      <a:pPr algn="ctr"/>
                      <a:r>
                        <a:rPr lang="en-US" sz="2500" b="1" dirty="0" smtClean="0"/>
                        <a:t>79</a:t>
                      </a:r>
                    </a:p>
                    <a:p>
                      <a:pPr algn="ctr"/>
                      <a:r>
                        <a:rPr lang="en-US" sz="1900" dirty="0" smtClean="0"/>
                        <a:t>(65.8%)</a:t>
                      </a:r>
                      <a:endParaRPr lang="en-US" sz="1900" b="1" dirty="0"/>
                    </a:p>
                  </a:txBody>
                  <a:tcPr anchor="ctr"/>
                </a:tc>
                <a:tc>
                  <a:txBody>
                    <a:bodyPr/>
                    <a:lstStyle/>
                    <a:p>
                      <a:pPr algn="ctr"/>
                      <a:r>
                        <a:rPr lang="en-US" sz="2500" b="1" dirty="0" smtClean="0"/>
                        <a:t>41</a:t>
                      </a:r>
                    </a:p>
                    <a:p>
                      <a:pPr algn="ctr"/>
                      <a:r>
                        <a:rPr lang="en-US" sz="1900" dirty="0" smtClean="0"/>
                        <a:t>(34.2%)</a:t>
                      </a:r>
                      <a:endParaRPr lang="en-US" sz="1900" b="1" dirty="0"/>
                    </a:p>
                  </a:txBody>
                  <a:tcPr anchor="ctr"/>
                </a:tc>
                <a:tc>
                  <a:txBody>
                    <a:bodyPr/>
                    <a:lstStyle/>
                    <a:p>
                      <a:pPr algn="ctr"/>
                      <a:r>
                        <a:rPr lang="en-US" sz="2500" b="1" dirty="0" smtClean="0"/>
                        <a:t>120</a:t>
                      </a:r>
                    </a:p>
                    <a:p>
                      <a:pPr algn="ctr"/>
                      <a:r>
                        <a:rPr lang="en-US" sz="1900" dirty="0" smtClean="0"/>
                        <a:t>(100.0%)</a:t>
                      </a:r>
                      <a:endParaRPr lang="en-US" sz="1900" b="1" dirty="0"/>
                    </a:p>
                  </a:txBody>
                  <a:tcPr anchor="ctr"/>
                </a:tc>
                <a:extLst>
                  <a:ext uri="{0D108BD9-81ED-4DB2-BD59-A6C34878D82A}">
                    <a16:rowId xmlns:a16="http://schemas.microsoft.com/office/drawing/2014/main" xmlns="" val="10003"/>
                  </a:ext>
                </a:extLst>
              </a:tr>
            </a:tbl>
          </a:graphicData>
        </a:graphic>
      </p:graphicFrame>
      <p:sp>
        <p:nvSpPr>
          <p:cNvPr id="5" name="TextBox 4"/>
          <p:cNvSpPr txBox="1"/>
          <p:nvPr/>
        </p:nvSpPr>
        <p:spPr>
          <a:xfrm>
            <a:off x="2243468" y="6100406"/>
            <a:ext cx="6028661" cy="323165"/>
          </a:xfrm>
          <a:prstGeom prst="rect">
            <a:avLst/>
          </a:prstGeom>
          <a:noFill/>
        </p:spPr>
        <p:txBody>
          <a:bodyPr wrap="square" rtlCol="0">
            <a:spAutoFit/>
          </a:bodyPr>
          <a:lstStyle/>
          <a:p>
            <a:pPr algn="ctr"/>
            <a:r>
              <a:rPr lang="en-US" sz="1500" dirty="0"/>
              <a:t>Source:  Griswold &amp; </a:t>
            </a:r>
            <a:r>
              <a:rPr lang="en-US" sz="1500" dirty="0" err="1"/>
              <a:t>Packham</a:t>
            </a:r>
            <a:r>
              <a:rPr lang="en-US" sz="1500" dirty="0"/>
              <a:t>. </a:t>
            </a:r>
            <a:r>
              <a:rPr lang="en-US" sz="1500" i="1" dirty="0"/>
              <a:t>OSI Annual UNSOM GME Exit Survey </a:t>
            </a:r>
            <a:r>
              <a:rPr lang="en-US" sz="1500" dirty="0"/>
              <a:t>(2017).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3" name="Slide Number Placeholder 2"/>
          <p:cNvSpPr>
            <a:spLocks noGrp="1"/>
          </p:cNvSpPr>
          <p:nvPr>
            <p:ph type="sldNum" sz="quarter" idx="12"/>
          </p:nvPr>
        </p:nvSpPr>
        <p:spPr/>
        <p:txBody>
          <a:bodyPr/>
          <a:lstStyle/>
          <a:p>
            <a:fld id="{A632D5CD-C7CE-44F2-8EE3-DB1D703F10D8}" type="slidenum">
              <a:rPr lang="en-US" sz="2400" smtClean="0">
                <a:solidFill>
                  <a:schemeClr val="tx1"/>
                </a:solidFill>
              </a:rPr>
              <a:t>21</a:t>
            </a:fld>
            <a:endParaRPr lang="en-US" sz="2400">
              <a:solidFill>
                <a:schemeClr val="tx1"/>
              </a:solidFill>
            </a:endParaRPr>
          </a:p>
        </p:txBody>
      </p:sp>
    </p:spTree>
    <p:extLst>
      <p:ext uri="{BB962C8B-B14F-4D97-AF65-F5344CB8AC3E}">
        <p14:creationId xmlns:p14="http://schemas.microsoft.com/office/powerpoint/2010/main" val="92070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40" y="474382"/>
            <a:ext cx="8239759" cy="892552"/>
          </a:xfrm>
          <a:prstGeom prst="rect">
            <a:avLst/>
          </a:prstGeom>
        </p:spPr>
        <p:txBody>
          <a:bodyPr wrap="square">
            <a:spAutoFit/>
          </a:bodyPr>
          <a:lstStyle/>
          <a:p>
            <a:pPr algn="ctr">
              <a:defRPr sz="31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School </a:t>
            </a:r>
            <a:r>
              <a:rPr lang="en-US" sz="2600" dirty="0">
                <a:solidFill>
                  <a:sysClr val="windowText" lastClr="000000"/>
                </a:solidFill>
              </a:rPr>
              <a:t>of Medicine GME Graduates - 2008 to 2017</a:t>
            </a:r>
          </a:p>
          <a:p>
            <a:pPr algn="ctr">
              <a:defRPr sz="3100" b="0" i="0" u="none" strike="noStrike" kern="1200" spc="0" baseline="0">
                <a:solidFill>
                  <a:sysClr val="windowText" lastClr="000000"/>
                </a:solidFill>
                <a:latin typeface="+mn-lt"/>
                <a:ea typeface="+mn-ea"/>
                <a:cs typeface="+mn-cs"/>
              </a:defRPr>
            </a:pPr>
            <a:r>
              <a:rPr lang="en-US" sz="2600" dirty="0">
                <a:solidFill>
                  <a:sysClr val="windowText" lastClr="000000"/>
                </a:solidFill>
              </a:rPr>
              <a:t>Number of Graduates from Southern Programs</a:t>
            </a:r>
          </a:p>
        </p:txBody>
      </p:sp>
      <p:sp>
        <p:nvSpPr>
          <p:cNvPr id="5" name="TextBox 4"/>
          <p:cNvSpPr txBox="1"/>
          <p:nvPr/>
        </p:nvSpPr>
        <p:spPr>
          <a:xfrm>
            <a:off x="1719580" y="5825068"/>
            <a:ext cx="6357620" cy="323165"/>
          </a:xfrm>
          <a:prstGeom prst="rect">
            <a:avLst/>
          </a:prstGeom>
          <a:noFill/>
        </p:spPr>
        <p:txBody>
          <a:bodyPr wrap="square" rtlCol="0">
            <a:spAutoFit/>
          </a:bodyPr>
          <a:lstStyle/>
          <a:p>
            <a:pPr algn="ctr"/>
            <a:r>
              <a:rPr lang="en-US" sz="1500" dirty="0">
                <a:solidFill>
                  <a:prstClr val="black"/>
                </a:solidFill>
              </a:rPr>
              <a:t>Source:  Griswold &amp; </a:t>
            </a:r>
            <a:r>
              <a:rPr lang="en-US" sz="1500" dirty="0" err="1">
                <a:solidFill>
                  <a:prstClr val="black"/>
                </a:solidFill>
              </a:rPr>
              <a:t>Packham</a:t>
            </a:r>
            <a:r>
              <a:rPr lang="en-US" sz="1500" dirty="0">
                <a:solidFill>
                  <a:prstClr val="black"/>
                </a:solidFill>
              </a:rPr>
              <a:t>. </a:t>
            </a:r>
            <a:r>
              <a:rPr lang="en-US" sz="1500" i="1" dirty="0">
                <a:solidFill>
                  <a:prstClr val="black"/>
                </a:solidFill>
              </a:rPr>
              <a:t>OSI Annual UNSOM GME Exit Survey </a:t>
            </a:r>
            <a:r>
              <a:rPr lang="en-US" sz="1500" dirty="0">
                <a:solidFill>
                  <a:prstClr val="black"/>
                </a:solidFill>
              </a:rPr>
              <a:t>(2017).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2" name="Slide Number Placeholder 1"/>
          <p:cNvSpPr>
            <a:spLocks noGrp="1"/>
          </p:cNvSpPr>
          <p:nvPr>
            <p:ph type="sldNum" sz="quarter" idx="12"/>
          </p:nvPr>
        </p:nvSpPr>
        <p:spPr/>
        <p:txBody>
          <a:bodyPr/>
          <a:lstStyle/>
          <a:p>
            <a:fld id="{78739920-CD68-45C0-BA7D-89C3C0AE3886}" type="slidenum">
              <a:rPr lang="en-US" sz="2400" smtClean="0">
                <a:solidFill>
                  <a:schemeClr val="tx1"/>
                </a:solidFill>
              </a:rPr>
              <a:pPr/>
              <a:t>22</a:t>
            </a:fld>
            <a:endParaRPr lang="en-US" sz="240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220506693"/>
              </p:ext>
            </p:extLst>
          </p:nvPr>
        </p:nvGraphicFramePr>
        <p:xfrm>
          <a:off x="895927" y="1496291"/>
          <a:ext cx="7342909" cy="4239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034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756" y="499715"/>
            <a:ext cx="8717280" cy="892552"/>
          </a:xfrm>
          <a:prstGeom prst="rect">
            <a:avLst/>
          </a:prstGeom>
        </p:spPr>
        <p:txBody>
          <a:bodyPr wrap="square">
            <a:spAutoFit/>
          </a:bodyPr>
          <a:lstStyle/>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School </a:t>
            </a:r>
            <a:r>
              <a:rPr lang="en-US" sz="2600" dirty="0">
                <a:solidFill>
                  <a:sysClr val="windowText" lastClr="000000"/>
                </a:solidFill>
              </a:rPr>
              <a:t>of Medicine GME Retention - 2008 to 2017</a:t>
            </a:r>
          </a:p>
          <a:p>
            <a:pPr algn="ctr">
              <a:defRPr sz="1200" b="0" i="0" u="none" strike="noStrike" kern="1200" spc="0" baseline="0">
                <a:solidFill>
                  <a:sysClr val="windowText" lastClr="000000"/>
                </a:solidFill>
                <a:latin typeface="+mn-lt"/>
                <a:ea typeface="+mn-ea"/>
                <a:cs typeface="+mn-cs"/>
              </a:defRPr>
            </a:pPr>
            <a:r>
              <a:rPr lang="en-US" sz="2600" dirty="0">
                <a:solidFill>
                  <a:sysClr val="windowText" lastClr="000000"/>
                </a:solidFill>
              </a:rPr>
              <a:t>Number of Southern Program Graduates Remaining in Nevada</a:t>
            </a:r>
          </a:p>
        </p:txBody>
      </p:sp>
      <p:sp>
        <p:nvSpPr>
          <p:cNvPr id="4" name="TextBox 3"/>
          <p:cNvSpPr txBox="1"/>
          <p:nvPr/>
        </p:nvSpPr>
        <p:spPr>
          <a:xfrm>
            <a:off x="2034511" y="5940484"/>
            <a:ext cx="6123969" cy="323165"/>
          </a:xfrm>
          <a:prstGeom prst="rect">
            <a:avLst/>
          </a:prstGeom>
          <a:noFill/>
        </p:spPr>
        <p:txBody>
          <a:bodyPr wrap="square" rtlCol="0">
            <a:spAutoFit/>
          </a:bodyPr>
          <a:lstStyle/>
          <a:p>
            <a:pPr algn="ctr"/>
            <a:r>
              <a:rPr lang="en-US" sz="1500" dirty="0">
                <a:solidFill>
                  <a:prstClr val="black"/>
                </a:solidFill>
              </a:rPr>
              <a:t>Source:  Griswold &amp; </a:t>
            </a:r>
            <a:r>
              <a:rPr lang="en-US" sz="1500" dirty="0" err="1">
                <a:solidFill>
                  <a:prstClr val="black"/>
                </a:solidFill>
              </a:rPr>
              <a:t>Packham</a:t>
            </a:r>
            <a:r>
              <a:rPr lang="en-US" sz="1500" dirty="0">
                <a:solidFill>
                  <a:prstClr val="black"/>
                </a:solidFill>
              </a:rPr>
              <a:t>. </a:t>
            </a:r>
            <a:r>
              <a:rPr lang="en-US" sz="1500" i="1" dirty="0">
                <a:solidFill>
                  <a:prstClr val="black"/>
                </a:solidFill>
              </a:rPr>
              <a:t>OSI Annual UNSOM GME Exit Survey </a:t>
            </a:r>
            <a:r>
              <a:rPr lang="en-US" sz="1500" dirty="0">
                <a:solidFill>
                  <a:prstClr val="black"/>
                </a:solidFill>
              </a:rPr>
              <a:t>(2017).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6" name="Slide Number Placeholder 5"/>
          <p:cNvSpPr>
            <a:spLocks noGrp="1"/>
          </p:cNvSpPr>
          <p:nvPr>
            <p:ph type="sldNum" sz="quarter" idx="12"/>
          </p:nvPr>
        </p:nvSpPr>
        <p:spPr/>
        <p:txBody>
          <a:bodyPr/>
          <a:lstStyle/>
          <a:p>
            <a:fld id="{78739920-CD68-45C0-BA7D-89C3C0AE3886}" type="slidenum">
              <a:rPr lang="en-US" sz="2400" smtClean="0">
                <a:solidFill>
                  <a:schemeClr val="tx1"/>
                </a:solidFill>
              </a:rPr>
              <a:pPr/>
              <a:t>23</a:t>
            </a:fld>
            <a:endParaRPr lang="en-US" sz="2400"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4118194967"/>
              </p:ext>
            </p:extLst>
          </p:nvPr>
        </p:nvGraphicFramePr>
        <p:xfrm>
          <a:off x="914400" y="1484969"/>
          <a:ext cx="7315200" cy="4232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049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520" y="581415"/>
            <a:ext cx="8717280" cy="892552"/>
          </a:xfrm>
          <a:prstGeom prst="rect">
            <a:avLst/>
          </a:prstGeom>
        </p:spPr>
        <p:txBody>
          <a:bodyPr wrap="square">
            <a:spAutoFit/>
          </a:bodyPr>
          <a:lstStyle/>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School </a:t>
            </a:r>
            <a:r>
              <a:rPr lang="en-US" sz="2600" dirty="0">
                <a:solidFill>
                  <a:sysClr val="windowText" lastClr="000000"/>
                </a:solidFill>
              </a:rPr>
              <a:t>of Medicine GME Retention - 2008 to 2017</a:t>
            </a:r>
          </a:p>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Percent </a:t>
            </a:r>
            <a:r>
              <a:rPr lang="en-US" sz="2600" dirty="0">
                <a:solidFill>
                  <a:sysClr val="windowText" lastClr="000000"/>
                </a:solidFill>
              </a:rPr>
              <a:t>of Southern Program Graduates Remaining in Nevada</a:t>
            </a:r>
          </a:p>
        </p:txBody>
      </p:sp>
      <p:sp>
        <p:nvSpPr>
          <p:cNvPr id="4" name="TextBox 3"/>
          <p:cNvSpPr txBox="1"/>
          <p:nvPr/>
        </p:nvSpPr>
        <p:spPr>
          <a:xfrm>
            <a:off x="2034511" y="5940484"/>
            <a:ext cx="6123969" cy="323165"/>
          </a:xfrm>
          <a:prstGeom prst="rect">
            <a:avLst/>
          </a:prstGeom>
          <a:noFill/>
        </p:spPr>
        <p:txBody>
          <a:bodyPr wrap="square" rtlCol="0">
            <a:spAutoFit/>
          </a:bodyPr>
          <a:lstStyle/>
          <a:p>
            <a:pPr algn="ctr"/>
            <a:r>
              <a:rPr lang="en-US" sz="1500" dirty="0">
                <a:solidFill>
                  <a:prstClr val="black"/>
                </a:solidFill>
              </a:rPr>
              <a:t>Source:  Griswold &amp; </a:t>
            </a:r>
            <a:r>
              <a:rPr lang="en-US" sz="1500" dirty="0" err="1">
                <a:solidFill>
                  <a:prstClr val="black"/>
                </a:solidFill>
              </a:rPr>
              <a:t>Packham</a:t>
            </a:r>
            <a:r>
              <a:rPr lang="en-US" sz="1500" dirty="0">
                <a:solidFill>
                  <a:prstClr val="black"/>
                </a:solidFill>
              </a:rPr>
              <a:t>. </a:t>
            </a:r>
            <a:r>
              <a:rPr lang="en-US" sz="1500" i="1" dirty="0">
                <a:solidFill>
                  <a:prstClr val="black"/>
                </a:solidFill>
              </a:rPr>
              <a:t>OSI Annual UNSOM GME Exit Survey </a:t>
            </a:r>
            <a:r>
              <a:rPr lang="en-US" sz="1500" dirty="0">
                <a:solidFill>
                  <a:prstClr val="black"/>
                </a:solidFill>
              </a:rPr>
              <a:t>(2017).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6" name="Slide Number Placeholder 5"/>
          <p:cNvSpPr>
            <a:spLocks noGrp="1"/>
          </p:cNvSpPr>
          <p:nvPr>
            <p:ph type="sldNum" sz="quarter" idx="12"/>
          </p:nvPr>
        </p:nvSpPr>
        <p:spPr/>
        <p:txBody>
          <a:bodyPr/>
          <a:lstStyle/>
          <a:p>
            <a:fld id="{78739920-CD68-45C0-BA7D-89C3C0AE3886}" type="slidenum">
              <a:rPr lang="en-US" sz="2400" smtClean="0">
                <a:solidFill>
                  <a:schemeClr val="tx1"/>
                </a:solidFill>
              </a:rPr>
              <a:pPr/>
              <a:t>24</a:t>
            </a:fld>
            <a:endParaRPr lang="en-US" sz="24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930167004"/>
              </p:ext>
            </p:extLst>
          </p:nvPr>
        </p:nvGraphicFramePr>
        <p:xfrm>
          <a:off x="794327" y="1566669"/>
          <a:ext cx="7364153" cy="4178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178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60" y="524689"/>
            <a:ext cx="8656320" cy="892552"/>
          </a:xfrm>
          <a:prstGeom prst="rect">
            <a:avLst/>
          </a:prstGeom>
        </p:spPr>
        <p:txBody>
          <a:bodyPr wrap="square">
            <a:spAutoFit/>
          </a:bodyPr>
          <a:lstStyle/>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School </a:t>
            </a:r>
            <a:r>
              <a:rPr lang="en-US" sz="2600" dirty="0">
                <a:solidFill>
                  <a:sysClr val="windowText" lastClr="000000"/>
                </a:solidFill>
              </a:rPr>
              <a:t>of Medicine GME Graduates - 2008 to 2017 </a:t>
            </a:r>
          </a:p>
          <a:p>
            <a:pPr algn="ctr">
              <a:defRPr sz="1200" b="0" i="0" u="none" strike="noStrike" kern="1200" spc="0" baseline="0">
                <a:solidFill>
                  <a:sysClr val="windowText" lastClr="000000"/>
                </a:solidFill>
                <a:latin typeface="+mn-lt"/>
                <a:ea typeface="+mn-ea"/>
                <a:cs typeface="+mn-cs"/>
              </a:defRPr>
            </a:pPr>
            <a:r>
              <a:rPr lang="en-US" sz="2600" dirty="0">
                <a:solidFill>
                  <a:sysClr val="windowText" lastClr="000000"/>
                </a:solidFill>
              </a:rPr>
              <a:t>Number of Graduates from Northern Programs</a:t>
            </a:r>
          </a:p>
        </p:txBody>
      </p:sp>
      <p:sp>
        <p:nvSpPr>
          <p:cNvPr id="4" name="TextBox 3"/>
          <p:cNvSpPr txBox="1"/>
          <p:nvPr/>
        </p:nvSpPr>
        <p:spPr>
          <a:xfrm>
            <a:off x="1943100" y="5892442"/>
            <a:ext cx="6103620" cy="323165"/>
          </a:xfrm>
          <a:prstGeom prst="rect">
            <a:avLst/>
          </a:prstGeom>
          <a:noFill/>
        </p:spPr>
        <p:txBody>
          <a:bodyPr wrap="square" rtlCol="0">
            <a:spAutoFit/>
          </a:bodyPr>
          <a:lstStyle/>
          <a:p>
            <a:pPr algn="ctr"/>
            <a:r>
              <a:rPr lang="en-US" sz="1500" dirty="0">
                <a:solidFill>
                  <a:prstClr val="black"/>
                </a:solidFill>
              </a:rPr>
              <a:t>Source:  Griswold &amp; </a:t>
            </a:r>
            <a:r>
              <a:rPr lang="en-US" sz="1500" dirty="0" err="1">
                <a:solidFill>
                  <a:prstClr val="black"/>
                </a:solidFill>
              </a:rPr>
              <a:t>Packham</a:t>
            </a:r>
            <a:r>
              <a:rPr lang="en-US" sz="1500" dirty="0">
                <a:solidFill>
                  <a:prstClr val="black"/>
                </a:solidFill>
              </a:rPr>
              <a:t>. </a:t>
            </a:r>
            <a:r>
              <a:rPr lang="en-US" sz="1500" i="1" dirty="0">
                <a:solidFill>
                  <a:prstClr val="black"/>
                </a:solidFill>
              </a:rPr>
              <a:t>OSI Annual UNSOM GME Exit Survey </a:t>
            </a:r>
            <a:r>
              <a:rPr lang="en-US" sz="1500" dirty="0">
                <a:solidFill>
                  <a:prstClr val="black"/>
                </a:solidFill>
              </a:rPr>
              <a:t>(2017).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6" name="Slide Number Placeholder 5"/>
          <p:cNvSpPr>
            <a:spLocks noGrp="1"/>
          </p:cNvSpPr>
          <p:nvPr>
            <p:ph type="sldNum" sz="quarter" idx="12"/>
          </p:nvPr>
        </p:nvSpPr>
        <p:spPr/>
        <p:txBody>
          <a:bodyPr/>
          <a:lstStyle/>
          <a:p>
            <a:fld id="{78739920-CD68-45C0-BA7D-89C3C0AE3886}" type="slidenum">
              <a:rPr lang="en-US" sz="2400" smtClean="0">
                <a:solidFill>
                  <a:schemeClr val="tx1"/>
                </a:solidFill>
              </a:rPr>
              <a:pPr/>
              <a:t>25</a:t>
            </a:fld>
            <a:endParaRPr lang="en-US" sz="240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2176123748"/>
              </p:ext>
            </p:extLst>
          </p:nvPr>
        </p:nvGraphicFramePr>
        <p:xfrm>
          <a:off x="905164" y="1557985"/>
          <a:ext cx="7315200" cy="4193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9844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710" y="497901"/>
            <a:ext cx="8598130" cy="892552"/>
          </a:xfrm>
          <a:prstGeom prst="rect">
            <a:avLst/>
          </a:prstGeom>
        </p:spPr>
        <p:txBody>
          <a:bodyPr wrap="square">
            <a:spAutoFit/>
          </a:bodyPr>
          <a:lstStyle/>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School </a:t>
            </a:r>
            <a:r>
              <a:rPr lang="en-US" sz="2600" dirty="0">
                <a:solidFill>
                  <a:sysClr val="windowText" lastClr="000000"/>
                </a:solidFill>
              </a:rPr>
              <a:t>of Medicine GME Retention - 2008 to 2017</a:t>
            </a:r>
          </a:p>
          <a:p>
            <a:pPr algn="ctr">
              <a:defRPr sz="1200" b="0" i="0" u="none" strike="noStrike" kern="1200" spc="0" baseline="0">
                <a:solidFill>
                  <a:sysClr val="windowText" lastClr="000000"/>
                </a:solidFill>
                <a:latin typeface="+mn-lt"/>
                <a:ea typeface="+mn-ea"/>
                <a:cs typeface="+mn-cs"/>
              </a:defRPr>
            </a:pPr>
            <a:r>
              <a:rPr lang="en-US" sz="2600" dirty="0">
                <a:solidFill>
                  <a:sysClr val="windowText" lastClr="000000"/>
                </a:solidFill>
              </a:rPr>
              <a:t>Number of Northern Program Graduates Remaining in Nevada</a:t>
            </a:r>
          </a:p>
        </p:txBody>
      </p:sp>
      <p:sp>
        <p:nvSpPr>
          <p:cNvPr id="4" name="TextBox 3"/>
          <p:cNvSpPr txBox="1"/>
          <p:nvPr/>
        </p:nvSpPr>
        <p:spPr>
          <a:xfrm>
            <a:off x="1716458" y="6033185"/>
            <a:ext cx="6360741" cy="323165"/>
          </a:xfrm>
          <a:prstGeom prst="rect">
            <a:avLst/>
          </a:prstGeom>
          <a:noFill/>
        </p:spPr>
        <p:txBody>
          <a:bodyPr wrap="square" rtlCol="0">
            <a:spAutoFit/>
          </a:bodyPr>
          <a:lstStyle/>
          <a:p>
            <a:pPr algn="ctr"/>
            <a:r>
              <a:rPr lang="en-US" sz="1500" dirty="0">
                <a:solidFill>
                  <a:prstClr val="black"/>
                </a:solidFill>
              </a:rPr>
              <a:t>Source:  Griswold &amp; </a:t>
            </a:r>
            <a:r>
              <a:rPr lang="en-US" sz="1500" dirty="0" err="1">
                <a:solidFill>
                  <a:prstClr val="black"/>
                </a:solidFill>
              </a:rPr>
              <a:t>Packham</a:t>
            </a:r>
            <a:r>
              <a:rPr lang="en-US" sz="1500" dirty="0">
                <a:solidFill>
                  <a:prstClr val="black"/>
                </a:solidFill>
              </a:rPr>
              <a:t>. </a:t>
            </a:r>
            <a:r>
              <a:rPr lang="en-US" sz="1500" i="1" dirty="0">
                <a:solidFill>
                  <a:prstClr val="black"/>
                </a:solidFill>
              </a:rPr>
              <a:t>OSI Annual UNSOM GME Exit Survey </a:t>
            </a:r>
            <a:r>
              <a:rPr lang="en-US" sz="1500" dirty="0">
                <a:solidFill>
                  <a:prstClr val="black"/>
                </a:solidFill>
              </a:rPr>
              <a:t>(2017).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6" name="Slide Number Placeholder 5"/>
          <p:cNvSpPr>
            <a:spLocks noGrp="1"/>
          </p:cNvSpPr>
          <p:nvPr>
            <p:ph type="sldNum" sz="quarter" idx="12"/>
          </p:nvPr>
        </p:nvSpPr>
        <p:spPr/>
        <p:txBody>
          <a:bodyPr/>
          <a:lstStyle/>
          <a:p>
            <a:fld id="{78739920-CD68-45C0-BA7D-89C3C0AE3886}" type="slidenum">
              <a:rPr lang="en-US" sz="2600" smtClean="0">
                <a:solidFill>
                  <a:schemeClr val="tx1"/>
                </a:solidFill>
              </a:rPr>
              <a:pPr/>
              <a:t>26</a:t>
            </a:fld>
            <a:endParaRPr lang="en-US" sz="260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709200747"/>
              </p:ext>
            </p:extLst>
          </p:nvPr>
        </p:nvGraphicFramePr>
        <p:xfrm>
          <a:off x="923636" y="1597891"/>
          <a:ext cx="7269019" cy="4119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101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710" y="581025"/>
            <a:ext cx="8598130" cy="892552"/>
          </a:xfrm>
          <a:prstGeom prst="rect">
            <a:avLst/>
          </a:prstGeom>
        </p:spPr>
        <p:txBody>
          <a:bodyPr wrap="square">
            <a:spAutoFit/>
          </a:bodyPr>
          <a:lstStyle/>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School </a:t>
            </a:r>
            <a:r>
              <a:rPr lang="en-US" sz="2600" dirty="0">
                <a:solidFill>
                  <a:sysClr val="windowText" lastClr="000000"/>
                </a:solidFill>
              </a:rPr>
              <a:t>of Medicine GME Retention - 2008 to 2017</a:t>
            </a:r>
          </a:p>
          <a:p>
            <a:pPr algn="ctr">
              <a:defRPr sz="1200" b="0" i="0" u="none" strike="noStrike" kern="1200" spc="0" baseline="0">
                <a:solidFill>
                  <a:sysClr val="windowText" lastClr="000000"/>
                </a:solidFill>
                <a:latin typeface="+mn-lt"/>
                <a:ea typeface="+mn-ea"/>
                <a:cs typeface="+mn-cs"/>
              </a:defRPr>
            </a:pPr>
            <a:r>
              <a:rPr lang="en-US" sz="2600" dirty="0" smtClean="0">
                <a:solidFill>
                  <a:sysClr val="windowText" lastClr="000000"/>
                </a:solidFill>
              </a:rPr>
              <a:t>Percent </a:t>
            </a:r>
            <a:r>
              <a:rPr lang="en-US" sz="2600" dirty="0">
                <a:solidFill>
                  <a:sysClr val="windowText" lastClr="000000"/>
                </a:solidFill>
              </a:rPr>
              <a:t>of Northern Program Graduates Remaining in Nevada</a:t>
            </a:r>
          </a:p>
        </p:txBody>
      </p:sp>
      <p:sp>
        <p:nvSpPr>
          <p:cNvPr id="4" name="TextBox 3"/>
          <p:cNvSpPr txBox="1"/>
          <p:nvPr/>
        </p:nvSpPr>
        <p:spPr>
          <a:xfrm>
            <a:off x="1716458" y="6033185"/>
            <a:ext cx="6360741" cy="323165"/>
          </a:xfrm>
          <a:prstGeom prst="rect">
            <a:avLst/>
          </a:prstGeom>
          <a:noFill/>
        </p:spPr>
        <p:txBody>
          <a:bodyPr wrap="square" rtlCol="0">
            <a:spAutoFit/>
          </a:bodyPr>
          <a:lstStyle/>
          <a:p>
            <a:pPr algn="ctr"/>
            <a:r>
              <a:rPr lang="en-US" sz="1500" dirty="0">
                <a:solidFill>
                  <a:prstClr val="black"/>
                </a:solidFill>
              </a:rPr>
              <a:t>Source:  Griswold &amp; </a:t>
            </a:r>
            <a:r>
              <a:rPr lang="en-US" sz="1500" dirty="0" err="1">
                <a:solidFill>
                  <a:prstClr val="black"/>
                </a:solidFill>
              </a:rPr>
              <a:t>Packham</a:t>
            </a:r>
            <a:r>
              <a:rPr lang="en-US" sz="1500" dirty="0">
                <a:solidFill>
                  <a:prstClr val="black"/>
                </a:solidFill>
              </a:rPr>
              <a:t>. </a:t>
            </a:r>
            <a:r>
              <a:rPr lang="en-US" sz="1500" i="1" dirty="0">
                <a:solidFill>
                  <a:prstClr val="black"/>
                </a:solidFill>
              </a:rPr>
              <a:t>OSI Annual UNSOM GME Exit Survey </a:t>
            </a:r>
            <a:r>
              <a:rPr lang="en-US" sz="1500" dirty="0">
                <a:solidFill>
                  <a:prstClr val="black"/>
                </a:solidFill>
              </a:rPr>
              <a:t>(2017).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6" name="Slide Number Placeholder 5"/>
          <p:cNvSpPr>
            <a:spLocks noGrp="1"/>
          </p:cNvSpPr>
          <p:nvPr>
            <p:ph type="sldNum" sz="quarter" idx="12"/>
          </p:nvPr>
        </p:nvSpPr>
        <p:spPr/>
        <p:txBody>
          <a:bodyPr/>
          <a:lstStyle/>
          <a:p>
            <a:fld id="{78739920-CD68-45C0-BA7D-89C3C0AE3886}" type="slidenum">
              <a:rPr lang="en-US" sz="2600" smtClean="0">
                <a:solidFill>
                  <a:schemeClr val="tx1"/>
                </a:solidFill>
              </a:rPr>
              <a:pPr/>
              <a:t>27</a:t>
            </a:fld>
            <a:endParaRPr lang="en-US" sz="260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1164299325"/>
              </p:ext>
            </p:extLst>
          </p:nvPr>
        </p:nvGraphicFramePr>
        <p:xfrm>
          <a:off x="1126835" y="1473577"/>
          <a:ext cx="7093529" cy="4252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805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7" y="365127"/>
            <a:ext cx="8716162" cy="1237897"/>
          </a:xfrm>
        </p:spPr>
        <p:txBody>
          <a:bodyPr>
            <a:noAutofit/>
          </a:bodyPr>
          <a:lstStyle/>
          <a:p>
            <a:pPr algn="ctr"/>
            <a:r>
              <a:rPr lang="en-US" sz="3500" dirty="0">
                <a:latin typeface="+mn-lt"/>
              </a:rPr>
              <a:t>Retention of Physicians Completing UNSOM </a:t>
            </a:r>
            <a:r>
              <a:rPr lang="en-US" sz="3500" dirty="0" smtClean="0">
                <a:latin typeface="+mn-lt"/>
              </a:rPr>
              <a:t>GME Programs </a:t>
            </a:r>
            <a:r>
              <a:rPr lang="en-US" sz="3500" dirty="0">
                <a:latin typeface="+mn-lt"/>
              </a:rPr>
              <a:t>in Nevada – 2008 to 2017</a:t>
            </a:r>
          </a:p>
        </p:txBody>
      </p:sp>
      <p:graphicFrame>
        <p:nvGraphicFramePr>
          <p:cNvPr id="6" name="Content Placeholder 4"/>
          <p:cNvGraphicFramePr>
            <a:graphicFrameLocks/>
          </p:cNvGraphicFramePr>
          <p:nvPr>
            <p:extLst>
              <p:ext uri="{D42A27DB-BD31-4B8C-83A1-F6EECF244321}">
                <p14:modId xmlns:p14="http://schemas.microsoft.com/office/powerpoint/2010/main" val="1779097896"/>
              </p:ext>
            </p:extLst>
          </p:nvPr>
        </p:nvGraphicFramePr>
        <p:xfrm>
          <a:off x="457200" y="2049166"/>
          <a:ext cx="8229600" cy="3612443"/>
        </p:xfrm>
        <a:graphic>
          <a:graphicData uri="http://schemas.openxmlformats.org/drawingml/2006/table">
            <a:tbl>
              <a:tblPr firstRow="1" bandRow="1">
                <a:tableStyleId>{5FD0F851-EC5A-4D38-B0AD-8093EC10F338}</a:tableStyleId>
              </a:tblPr>
              <a:tblGrid>
                <a:gridCol w="2445391">
                  <a:extLst>
                    <a:ext uri="{9D8B030D-6E8A-4147-A177-3AD203B41FA5}">
                      <a16:colId xmlns:a16="http://schemas.microsoft.com/office/drawing/2014/main" xmlns="" val="20000"/>
                    </a:ext>
                  </a:extLst>
                </a:gridCol>
                <a:gridCol w="2308371">
                  <a:extLst>
                    <a:ext uri="{9D8B030D-6E8A-4147-A177-3AD203B41FA5}">
                      <a16:colId xmlns:a16="http://schemas.microsoft.com/office/drawing/2014/main" xmlns="" val="20001"/>
                    </a:ext>
                  </a:extLst>
                </a:gridCol>
                <a:gridCol w="1719489">
                  <a:extLst>
                    <a:ext uri="{9D8B030D-6E8A-4147-A177-3AD203B41FA5}">
                      <a16:colId xmlns:a16="http://schemas.microsoft.com/office/drawing/2014/main" xmlns="" val="20002"/>
                    </a:ext>
                  </a:extLst>
                </a:gridCol>
                <a:gridCol w="1756349">
                  <a:extLst>
                    <a:ext uri="{9D8B030D-6E8A-4147-A177-3AD203B41FA5}">
                      <a16:colId xmlns:a16="http://schemas.microsoft.com/office/drawing/2014/main" xmlns="" val="20003"/>
                    </a:ext>
                  </a:extLst>
                </a:gridCol>
              </a:tblGrid>
              <a:tr h="956063">
                <a:tc>
                  <a:txBody>
                    <a:bodyPr/>
                    <a:lstStyle/>
                    <a:p>
                      <a:pPr algn="ctr"/>
                      <a:r>
                        <a:rPr lang="en-US" sz="2500" dirty="0" smtClean="0"/>
                        <a:t>N = 887</a:t>
                      </a:r>
                      <a:endParaRPr lang="en-US" sz="2500" b="1" dirty="0">
                        <a:solidFill>
                          <a:schemeClr val="tx1"/>
                        </a:solidFill>
                      </a:endParaRPr>
                    </a:p>
                  </a:txBody>
                  <a:tcPr anchor="ctr" anchorCtr="1"/>
                </a:tc>
                <a:tc>
                  <a:txBody>
                    <a:bodyPr/>
                    <a:lstStyle/>
                    <a:p>
                      <a:pPr algn="ctr"/>
                      <a:r>
                        <a:rPr lang="en-US" sz="1900" dirty="0" smtClean="0"/>
                        <a:t>Beginning </a:t>
                      </a:r>
                    </a:p>
                    <a:p>
                      <a:pPr algn="ctr"/>
                      <a:r>
                        <a:rPr lang="en-US" sz="1900" dirty="0" smtClean="0"/>
                        <a:t>Practice</a:t>
                      </a:r>
                      <a:endParaRPr lang="en-US" sz="1900" b="1" dirty="0">
                        <a:solidFill>
                          <a:schemeClr val="tx1"/>
                        </a:solidFill>
                      </a:endParaRPr>
                    </a:p>
                  </a:txBody>
                  <a:tcPr anchor="ctr" anchorCtr="1"/>
                </a:tc>
                <a:tc>
                  <a:txBody>
                    <a:bodyPr/>
                    <a:lstStyle/>
                    <a:p>
                      <a:pPr algn="ctr"/>
                      <a:r>
                        <a:rPr lang="en-US" sz="1900" dirty="0" smtClean="0"/>
                        <a:t>Continuing GME or Other</a:t>
                      </a:r>
                      <a:endParaRPr lang="en-US" sz="1900" b="1" dirty="0">
                        <a:solidFill>
                          <a:schemeClr val="tx1"/>
                        </a:solidFill>
                      </a:endParaRPr>
                    </a:p>
                  </a:txBody>
                  <a:tcPr anchor="ctr" anchorCtr="1"/>
                </a:tc>
                <a:tc>
                  <a:txBody>
                    <a:bodyPr/>
                    <a:lstStyle/>
                    <a:p>
                      <a:pPr algn="ctr"/>
                      <a:r>
                        <a:rPr lang="en-US" sz="1900" dirty="0" smtClean="0"/>
                        <a:t>Total</a:t>
                      </a:r>
                      <a:endParaRPr lang="en-US" sz="1900" b="1" dirty="0">
                        <a:solidFill>
                          <a:schemeClr val="tx1"/>
                        </a:solidFill>
                      </a:endParaRPr>
                    </a:p>
                  </a:txBody>
                  <a:tcPr anchor="ctr" anchorCtr="1"/>
                </a:tc>
                <a:extLst>
                  <a:ext uri="{0D108BD9-81ED-4DB2-BD59-A6C34878D82A}">
                    <a16:rowId xmlns:a16="http://schemas.microsoft.com/office/drawing/2014/main" xmlns="" val="10000"/>
                  </a:ext>
                </a:extLst>
              </a:tr>
              <a:tr h="885460">
                <a:tc>
                  <a:txBody>
                    <a:bodyPr/>
                    <a:lstStyle/>
                    <a:p>
                      <a:r>
                        <a:rPr lang="en-US" sz="1900" b="1" dirty="0" smtClean="0"/>
                        <a:t>Remaining</a:t>
                      </a:r>
                      <a:r>
                        <a:rPr lang="en-US" sz="1900" b="1" baseline="0" dirty="0" smtClean="0"/>
                        <a:t> in Nevada</a:t>
                      </a:r>
                      <a:endParaRPr lang="en-US" sz="1900" b="1" dirty="0"/>
                    </a:p>
                  </a:txBody>
                  <a:tcPr anchor="ctr"/>
                </a:tc>
                <a:tc>
                  <a:txBody>
                    <a:bodyPr/>
                    <a:lstStyle/>
                    <a:p>
                      <a:pPr algn="ctr"/>
                      <a:r>
                        <a:rPr lang="en-US" sz="2500" b="1" dirty="0" smtClean="0"/>
                        <a:t>409</a:t>
                      </a:r>
                    </a:p>
                    <a:p>
                      <a:pPr algn="ctr"/>
                      <a:r>
                        <a:rPr lang="en-US" sz="1900" dirty="0" smtClean="0"/>
                        <a:t>(46.1%)</a:t>
                      </a:r>
                      <a:endParaRPr lang="en-US" sz="1900" b="1" dirty="0"/>
                    </a:p>
                  </a:txBody>
                  <a:tcPr anchor="ctr"/>
                </a:tc>
                <a:tc>
                  <a:txBody>
                    <a:bodyPr/>
                    <a:lstStyle/>
                    <a:p>
                      <a:pPr algn="ctr"/>
                      <a:r>
                        <a:rPr lang="en-US" sz="2500" b="1" dirty="0" smtClean="0"/>
                        <a:t>30</a:t>
                      </a:r>
                    </a:p>
                    <a:p>
                      <a:pPr algn="ctr"/>
                      <a:r>
                        <a:rPr lang="en-US" sz="1900" dirty="0" smtClean="0"/>
                        <a:t>(3.4%)</a:t>
                      </a:r>
                      <a:endParaRPr lang="en-US" sz="1900" b="1" dirty="0"/>
                    </a:p>
                  </a:txBody>
                  <a:tcPr anchor="ctr"/>
                </a:tc>
                <a:tc>
                  <a:txBody>
                    <a:bodyPr/>
                    <a:lstStyle/>
                    <a:p>
                      <a:pPr algn="ctr"/>
                      <a:r>
                        <a:rPr lang="en-US" sz="2500" b="1" dirty="0" smtClean="0"/>
                        <a:t>439</a:t>
                      </a:r>
                    </a:p>
                    <a:p>
                      <a:pPr algn="ctr"/>
                      <a:r>
                        <a:rPr lang="en-US" sz="1900" dirty="0" smtClean="0"/>
                        <a:t>(49.5%)</a:t>
                      </a:r>
                      <a:endParaRPr lang="en-US" sz="1900" b="1" dirty="0"/>
                    </a:p>
                  </a:txBody>
                  <a:tcPr anchor="ctr"/>
                </a:tc>
                <a:extLst>
                  <a:ext uri="{0D108BD9-81ED-4DB2-BD59-A6C34878D82A}">
                    <a16:rowId xmlns:a16="http://schemas.microsoft.com/office/drawing/2014/main" xmlns="" val="10001"/>
                  </a:ext>
                </a:extLst>
              </a:tr>
              <a:tr h="885460">
                <a:tc>
                  <a:txBody>
                    <a:bodyPr/>
                    <a:lstStyle/>
                    <a:p>
                      <a:r>
                        <a:rPr lang="en-US" sz="1900" b="1" dirty="0" smtClean="0"/>
                        <a:t>Leaving Nevada</a:t>
                      </a:r>
                      <a:endParaRPr lang="en-US" sz="1900" b="1" dirty="0"/>
                    </a:p>
                  </a:txBody>
                  <a:tcPr anchor="ctr"/>
                </a:tc>
                <a:tc>
                  <a:txBody>
                    <a:bodyPr/>
                    <a:lstStyle/>
                    <a:p>
                      <a:pPr algn="ctr"/>
                      <a:r>
                        <a:rPr lang="en-US" sz="2500" b="1" dirty="0" smtClean="0"/>
                        <a:t>307</a:t>
                      </a:r>
                    </a:p>
                    <a:p>
                      <a:pPr algn="ctr"/>
                      <a:r>
                        <a:rPr lang="en-US" sz="1900" dirty="0" smtClean="0"/>
                        <a:t>(34.6%)</a:t>
                      </a:r>
                      <a:endParaRPr lang="en-US" sz="1900" b="1" dirty="0"/>
                    </a:p>
                  </a:txBody>
                  <a:tcPr anchor="ctr"/>
                </a:tc>
                <a:tc>
                  <a:txBody>
                    <a:bodyPr/>
                    <a:lstStyle/>
                    <a:p>
                      <a:pPr algn="ctr"/>
                      <a:r>
                        <a:rPr lang="en-US" sz="2500" b="1" dirty="0" smtClean="0"/>
                        <a:t>141</a:t>
                      </a:r>
                    </a:p>
                    <a:p>
                      <a:pPr algn="ctr"/>
                      <a:r>
                        <a:rPr lang="en-US" sz="1900" dirty="0" smtClean="0"/>
                        <a:t>(15.9%)</a:t>
                      </a:r>
                      <a:endParaRPr lang="en-US" sz="1900" b="1" dirty="0"/>
                    </a:p>
                  </a:txBody>
                  <a:tcPr anchor="ctr"/>
                </a:tc>
                <a:tc>
                  <a:txBody>
                    <a:bodyPr/>
                    <a:lstStyle/>
                    <a:p>
                      <a:pPr algn="ctr"/>
                      <a:r>
                        <a:rPr lang="en-US" sz="2500" b="1" dirty="0" smtClean="0"/>
                        <a:t>448</a:t>
                      </a:r>
                    </a:p>
                    <a:p>
                      <a:pPr algn="ctr"/>
                      <a:r>
                        <a:rPr lang="en-US" sz="1900" dirty="0" smtClean="0"/>
                        <a:t>(50.5%)</a:t>
                      </a:r>
                      <a:endParaRPr lang="en-US" sz="1900" b="1" dirty="0"/>
                    </a:p>
                  </a:txBody>
                  <a:tcPr anchor="ctr"/>
                </a:tc>
                <a:extLst>
                  <a:ext uri="{0D108BD9-81ED-4DB2-BD59-A6C34878D82A}">
                    <a16:rowId xmlns:a16="http://schemas.microsoft.com/office/drawing/2014/main" xmlns="" val="10002"/>
                  </a:ext>
                </a:extLst>
              </a:tr>
              <a:tr h="885460">
                <a:tc>
                  <a:txBody>
                    <a:bodyPr/>
                    <a:lstStyle/>
                    <a:p>
                      <a:r>
                        <a:rPr lang="en-US" sz="1900" b="1" dirty="0" smtClean="0"/>
                        <a:t>Total</a:t>
                      </a:r>
                      <a:endParaRPr lang="en-US" sz="1900" b="1" dirty="0"/>
                    </a:p>
                  </a:txBody>
                  <a:tcPr anchor="ctr"/>
                </a:tc>
                <a:tc>
                  <a:txBody>
                    <a:bodyPr/>
                    <a:lstStyle/>
                    <a:p>
                      <a:pPr algn="ctr"/>
                      <a:r>
                        <a:rPr lang="en-US" sz="2500" b="1" dirty="0" smtClean="0"/>
                        <a:t>716</a:t>
                      </a:r>
                    </a:p>
                    <a:p>
                      <a:pPr algn="ctr"/>
                      <a:r>
                        <a:rPr lang="en-US" sz="1900" dirty="0" smtClean="0"/>
                        <a:t>(80.7%)</a:t>
                      </a:r>
                      <a:endParaRPr lang="en-US" sz="1900" b="1" dirty="0"/>
                    </a:p>
                  </a:txBody>
                  <a:tcPr anchor="ctr"/>
                </a:tc>
                <a:tc>
                  <a:txBody>
                    <a:bodyPr/>
                    <a:lstStyle/>
                    <a:p>
                      <a:pPr algn="ctr"/>
                      <a:r>
                        <a:rPr lang="en-US" sz="2500" b="1" dirty="0" smtClean="0"/>
                        <a:t>171</a:t>
                      </a:r>
                    </a:p>
                    <a:p>
                      <a:pPr algn="ctr"/>
                      <a:r>
                        <a:rPr lang="en-US" sz="1900" dirty="0" smtClean="0"/>
                        <a:t>(19.3%)</a:t>
                      </a:r>
                      <a:endParaRPr lang="en-US" sz="1900" b="1" dirty="0"/>
                    </a:p>
                  </a:txBody>
                  <a:tcPr anchor="ctr"/>
                </a:tc>
                <a:tc>
                  <a:txBody>
                    <a:bodyPr/>
                    <a:lstStyle/>
                    <a:p>
                      <a:pPr algn="ctr"/>
                      <a:r>
                        <a:rPr lang="en-US" sz="2500" b="1" dirty="0" smtClean="0"/>
                        <a:t>887</a:t>
                      </a:r>
                    </a:p>
                    <a:p>
                      <a:pPr algn="ctr"/>
                      <a:r>
                        <a:rPr lang="en-US" sz="1900" dirty="0" smtClean="0"/>
                        <a:t>(100.0%)</a:t>
                      </a:r>
                      <a:endParaRPr lang="en-US" sz="1900" b="1" dirty="0"/>
                    </a:p>
                  </a:txBody>
                  <a:tcPr anchor="ctr"/>
                </a:tc>
                <a:extLst>
                  <a:ext uri="{0D108BD9-81ED-4DB2-BD59-A6C34878D82A}">
                    <a16:rowId xmlns:a16="http://schemas.microsoft.com/office/drawing/2014/main" xmlns="" val="10003"/>
                  </a:ext>
                </a:extLst>
              </a:tr>
            </a:tbl>
          </a:graphicData>
        </a:graphic>
      </p:graphicFrame>
      <p:sp>
        <p:nvSpPr>
          <p:cNvPr id="7" name="TextBox 6"/>
          <p:cNvSpPr txBox="1"/>
          <p:nvPr/>
        </p:nvSpPr>
        <p:spPr>
          <a:xfrm>
            <a:off x="2137144" y="6025122"/>
            <a:ext cx="6000761" cy="323165"/>
          </a:xfrm>
          <a:prstGeom prst="rect">
            <a:avLst/>
          </a:prstGeom>
          <a:noFill/>
        </p:spPr>
        <p:txBody>
          <a:bodyPr wrap="square" rtlCol="0">
            <a:spAutoFit/>
          </a:bodyPr>
          <a:lstStyle/>
          <a:p>
            <a:pPr algn="ctr"/>
            <a:r>
              <a:rPr lang="en-US" sz="1500" dirty="0"/>
              <a:t>Source:  Griswold &amp; </a:t>
            </a:r>
            <a:r>
              <a:rPr lang="en-US" sz="1500" dirty="0" err="1"/>
              <a:t>Packham</a:t>
            </a:r>
            <a:r>
              <a:rPr lang="en-US" sz="1500" dirty="0"/>
              <a:t>. </a:t>
            </a:r>
            <a:r>
              <a:rPr lang="en-US" sz="1500" i="1" dirty="0"/>
              <a:t>OSI Annual UNSOM GME Exit Survey </a:t>
            </a:r>
            <a:r>
              <a:rPr lang="en-US" sz="1500" dirty="0"/>
              <a:t>(2017).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148233"/>
            <a:ext cx="1577311" cy="416235"/>
          </a:xfrm>
          <a:prstGeom prst="rect">
            <a:avLst/>
          </a:prstGeom>
        </p:spPr>
      </p:pic>
      <p:sp>
        <p:nvSpPr>
          <p:cNvPr id="3" name="Slide Number Placeholder 2"/>
          <p:cNvSpPr>
            <a:spLocks noGrp="1"/>
          </p:cNvSpPr>
          <p:nvPr>
            <p:ph type="sldNum" sz="quarter" idx="12"/>
          </p:nvPr>
        </p:nvSpPr>
        <p:spPr/>
        <p:txBody>
          <a:bodyPr/>
          <a:lstStyle/>
          <a:p>
            <a:fld id="{A632D5CD-C7CE-44F2-8EE3-DB1D703F10D8}" type="slidenum">
              <a:rPr lang="en-US" sz="2400" smtClean="0">
                <a:solidFill>
                  <a:schemeClr val="tx1"/>
                </a:solidFill>
              </a:rPr>
              <a:t>28</a:t>
            </a:fld>
            <a:endParaRPr lang="en-US" sz="2400" dirty="0">
              <a:solidFill>
                <a:schemeClr val="tx1"/>
              </a:solidFill>
            </a:endParaRPr>
          </a:p>
        </p:txBody>
      </p:sp>
    </p:spTree>
    <p:extLst>
      <p:ext uri="{BB962C8B-B14F-4D97-AF65-F5344CB8AC3E}">
        <p14:creationId xmlns:p14="http://schemas.microsoft.com/office/powerpoint/2010/main" val="2458699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Current Physician Workforce Supply by </a:t>
            </a:r>
            <a:br>
              <a:rPr lang="en-US" sz="3600" dirty="0" smtClean="0"/>
            </a:br>
            <a:r>
              <a:rPr lang="en-US" sz="3600" dirty="0" smtClean="0"/>
              <a:t>Specialty and County in Nevada</a:t>
            </a:r>
            <a:endParaRPr lang="en-US" sz="3600" dirty="0"/>
          </a:p>
        </p:txBody>
      </p:sp>
      <p:sp>
        <p:nvSpPr>
          <p:cNvPr id="3" name="Content Placeholder 2"/>
          <p:cNvSpPr>
            <a:spLocks noGrp="1"/>
          </p:cNvSpPr>
          <p:nvPr>
            <p:ph idx="1"/>
          </p:nvPr>
        </p:nvSpPr>
        <p:spPr>
          <a:xfrm>
            <a:off x="457200" y="1578344"/>
            <a:ext cx="8229600" cy="4445000"/>
          </a:xfrm>
        </p:spPr>
        <p:txBody>
          <a:bodyPr>
            <a:normAutofit fontScale="92500"/>
          </a:bodyPr>
          <a:lstStyle/>
          <a:p>
            <a:r>
              <a:rPr lang="en-US" dirty="0" smtClean="0"/>
              <a:t>Per capita counts versus State average (Table 1)</a:t>
            </a:r>
          </a:p>
          <a:p>
            <a:pPr lvl="1"/>
            <a:r>
              <a:rPr lang="en-US" dirty="0" smtClean="0"/>
              <a:t>Clark County: 11 of 36 specialties above state average, including pediatrics and internal medicine</a:t>
            </a:r>
          </a:p>
          <a:p>
            <a:pPr lvl="1"/>
            <a:r>
              <a:rPr lang="en-US" dirty="0" smtClean="0"/>
              <a:t>Washoe County: 32 of 36 above state average</a:t>
            </a:r>
          </a:p>
          <a:p>
            <a:endParaRPr lang="en-US" dirty="0"/>
          </a:p>
          <a:p>
            <a:r>
              <a:rPr lang="en-US" dirty="0" smtClean="0"/>
              <a:t>Per capita counts versus US average (Table 2)</a:t>
            </a:r>
          </a:p>
          <a:p>
            <a:pPr lvl="1"/>
            <a:r>
              <a:rPr lang="en-US" dirty="0" smtClean="0"/>
              <a:t>Clark County: Only 2 of 36 above US average</a:t>
            </a:r>
          </a:p>
          <a:p>
            <a:pPr lvl="1"/>
            <a:r>
              <a:rPr lang="en-US" dirty="0" smtClean="0"/>
              <a:t>Washoe County:  18 of 36 above US average</a:t>
            </a:r>
          </a:p>
          <a:p>
            <a:pPr lvl="1"/>
            <a:r>
              <a:rPr lang="en-US" dirty="0" smtClean="0"/>
              <a:t>Nevada: Basically all specialties are below US average</a:t>
            </a: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7078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1" y="274638"/>
            <a:ext cx="8651631" cy="1019141"/>
          </a:xfrm>
        </p:spPr>
        <p:txBody>
          <a:bodyPr>
            <a:normAutofit/>
          </a:bodyPr>
          <a:lstStyle/>
          <a:p>
            <a:r>
              <a:rPr lang="en-US" sz="3600" dirty="0" smtClean="0"/>
              <a:t>Forces Driving Physician Workforce Demand</a:t>
            </a:r>
            <a:endParaRPr lang="en-US" sz="3600" dirty="0"/>
          </a:p>
        </p:txBody>
      </p:sp>
      <p:sp>
        <p:nvSpPr>
          <p:cNvPr id="3" name="Content Placeholder 2"/>
          <p:cNvSpPr>
            <a:spLocks noGrp="1"/>
          </p:cNvSpPr>
          <p:nvPr>
            <p:ph idx="1"/>
          </p:nvPr>
        </p:nvSpPr>
        <p:spPr>
          <a:xfrm>
            <a:off x="457200" y="1524000"/>
            <a:ext cx="8229600" cy="4648200"/>
          </a:xfrm>
        </p:spPr>
        <p:txBody>
          <a:bodyPr>
            <a:normAutofit fontScale="85000" lnSpcReduction="10000"/>
          </a:bodyPr>
          <a:lstStyle/>
          <a:p>
            <a:pPr marL="0" indent="0">
              <a:buNone/>
            </a:pPr>
            <a:r>
              <a:rPr lang="en-US" dirty="0" smtClean="0"/>
              <a:t>Primary Factors</a:t>
            </a:r>
          </a:p>
          <a:p>
            <a:r>
              <a:rPr lang="en-US" dirty="0" smtClean="0"/>
              <a:t>Population growth and aging</a:t>
            </a:r>
            <a:endParaRPr lang="en-US" dirty="0"/>
          </a:p>
          <a:p>
            <a:r>
              <a:rPr lang="en-US" dirty="0" smtClean="0"/>
              <a:t>Reform-related insurance coverage expansions</a:t>
            </a:r>
          </a:p>
          <a:p>
            <a:r>
              <a:rPr lang="en-US" dirty="0" smtClean="0"/>
              <a:t>GDP and income growth, e.g., Tesla effects</a:t>
            </a:r>
          </a:p>
          <a:p>
            <a:endParaRPr lang="en-US" dirty="0" smtClean="0"/>
          </a:p>
          <a:p>
            <a:pPr marL="0" indent="0">
              <a:buNone/>
            </a:pPr>
            <a:r>
              <a:rPr lang="en-US" dirty="0" smtClean="0"/>
              <a:t>Important, but Secondary Factors </a:t>
            </a:r>
            <a:endParaRPr lang="en-US" dirty="0"/>
          </a:p>
          <a:p>
            <a:r>
              <a:rPr lang="en-US" dirty="0" smtClean="0"/>
              <a:t>Population health needs (demand ≠ need)</a:t>
            </a:r>
          </a:p>
          <a:p>
            <a:r>
              <a:rPr lang="en-US" dirty="0" smtClean="0"/>
              <a:t>Non-physician practitioners, esp. APRNs</a:t>
            </a:r>
          </a:p>
          <a:p>
            <a:r>
              <a:rPr lang="en-US" dirty="0" smtClean="0"/>
              <a:t>Health care system change, e.g., industry consolidation</a:t>
            </a:r>
          </a:p>
          <a:p>
            <a:r>
              <a:rPr lang="en-US" dirty="0" smtClean="0"/>
              <a:t>Technological change, e.g., telehealth</a:t>
            </a:r>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158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OSI Health Workforce Research </a:t>
            </a:r>
            <a:br>
              <a:rPr lang="en-US" dirty="0" smtClean="0">
                <a:solidFill>
                  <a:schemeClr val="tx2"/>
                </a:solidFill>
              </a:rPr>
            </a:br>
            <a:r>
              <a:rPr lang="en-US" dirty="0" smtClean="0">
                <a:solidFill>
                  <a:schemeClr val="tx2"/>
                </a:solidFill>
              </a:rPr>
              <a:t>and Policy Program </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i="1" dirty="0" smtClean="0"/>
              <a:t>Health Workforce Supply in Nevada </a:t>
            </a:r>
            <a:r>
              <a:rPr lang="en-US" dirty="0" smtClean="0"/>
              <a:t>– regional and statewide supply analysis</a:t>
            </a:r>
          </a:p>
          <a:p>
            <a:r>
              <a:rPr lang="en-US" dirty="0" smtClean="0"/>
              <a:t>Annual survey of physicians completing UNSOM graduate medical education programs</a:t>
            </a:r>
          </a:p>
          <a:p>
            <a:r>
              <a:rPr lang="en-US" i="1" dirty="0"/>
              <a:t>Physician Workforce in Nevada </a:t>
            </a:r>
            <a:r>
              <a:rPr lang="en-US" dirty="0" smtClean="0"/>
              <a:t>and </a:t>
            </a:r>
            <a:r>
              <a:rPr lang="en-US" i="1" dirty="0" smtClean="0"/>
              <a:t>Nursing </a:t>
            </a:r>
            <a:r>
              <a:rPr lang="en-US" i="1" dirty="0"/>
              <a:t>Workforce in Nevada </a:t>
            </a:r>
            <a:r>
              <a:rPr lang="en-US" dirty="0" smtClean="0"/>
              <a:t>reports</a:t>
            </a:r>
          </a:p>
          <a:p>
            <a:r>
              <a:rPr lang="en-US" dirty="0" smtClean="0"/>
              <a:t>Ongoing survey of incoming and graduating nursing students in NSHE nursing programs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315BFC1-5AA9-1C47-B732-A49BEABACF4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55380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965405" y="1664058"/>
            <a:ext cx="3050168" cy="4066891"/>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180214" y="1694868"/>
            <a:ext cx="3157927" cy="4036081"/>
          </a:xfrm>
          <a:prstGeom prst="rect">
            <a:avLst/>
          </a:prstGeom>
        </p:spPr>
      </p:pic>
      <p:sp>
        <p:nvSpPr>
          <p:cNvPr id="5" name="Rectangle 4"/>
          <p:cNvSpPr/>
          <p:nvPr/>
        </p:nvSpPr>
        <p:spPr>
          <a:xfrm>
            <a:off x="2227580" y="5998167"/>
            <a:ext cx="5325689" cy="477054"/>
          </a:xfrm>
          <a:prstGeom prst="rect">
            <a:avLst/>
          </a:prstGeom>
        </p:spPr>
        <p:txBody>
          <a:bodyPr wrap="none">
            <a:spAutoFit/>
          </a:bodyPr>
          <a:lstStyle/>
          <a:p>
            <a:r>
              <a:rPr lang="en-US" sz="2500" dirty="0">
                <a:hlinkClick r:id="rId5"/>
              </a:rPr>
              <a:t>http://</a:t>
            </a:r>
            <a:r>
              <a:rPr lang="en-US" sz="2500" dirty="0" smtClean="0">
                <a:hlinkClick r:id="rId5"/>
              </a:rPr>
              <a:t>med.unr.edu/statewide/reports</a:t>
            </a:r>
            <a:r>
              <a:rPr lang="en-US" sz="2500" dirty="0" smtClean="0"/>
              <a:t>  </a:t>
            </a:r>
            <a:endParaRPr lang="en-US" sz="2500" dirty="0"/>
          </a:p>
        </p:txBody>
      </p:sp>
      <p:sp>
        <p:nvSpPr>
          <p:cNvPr id="9" name="Title 1"/>
          <p:cNvSpPr>
            <a:spLocks noGrp="1"/>
          </p:cNvSpPr>
          <p:nvPr>
            <p:ph type="title"/>
          </p:nvPr>
        </p:nvSpPr>
        <p:spPr>
          <a:xfrm>
            <a:off x="457200" y="274638"/>
            <a:ext cx="8229600" cy="1143000"/>
          </a:xfrm>
        </p:spPr>
        <p:txBody>
          <a:bodyPr>
            <a:normAutofit fontScale="90000"/>
          </a:bodyPr>
          <a:lstStyle/>
          <a:p>
            <a:r>
              <a:rPr lang="en-US" dirty="0" smtClean="0">
                <a:solidFill>
                  <a:schemeClr val="tx2"/>
                </a:solidFill>
              </a:rPr>
              <a:t>OSI Health Workforce Research </a:t>
            </a:r>
            <a:br>
              <a:rPr lang="en-US" dirty="0" smtClean="0">
                <a:solidFill>
                  <a:schemeClr val="tx2"/>
                </a:solidFill>
              </a:rPr>
            </a:br>
            <a:r>
              <a:rPr lang="en-US" dirty="0" smtClean="0">
                <a:solidFill>
                  <a:schemeClr val="tx2"/>
                </a:solidFill>
              </a:rPr>
              <a:t>and Policy Program </a:t>
            </a:r>
            <a:endParaRPr lang="en-US" dirty="0">
              <a:solidFill>
                <a:schemeClr val="tx2"/>
              </a:solidFill>
            </a:endParaRPr>
          </a:p>
        </p:txBody>
      </p:sp>
      <p:sp>
        <p:nvSpPr>
          <p:cNvPr id="2" name="Slide Number Placeholder 1"/>
          <p:cNvSpPr>
            <a:spLocks noGrp="1"/>
          </p:cNvSpPr>
          <p:nvPr>
            <p:ph type="sldNum" sz="quarter" idx="12"/>
          </p:nvPr>
        </p:nvSpPr>
        <p:spPr/>
        <p:txBody>
          <a:bodyPr/>
          <a:lstStyle/>
          <a:p>
            <a:fld id="{D315BFC1-5AA9-1C47-B732-A49BEABACF4B}" type="slidenum">
              <a:rPr lang="en-US" sz="2400" smtClean="0">
                <a:solidFill>
                  <a:schemeClr val="tx1"/>
                </a:solidFill>
              </a:rPr>
              <a:pPr/>
              <a:t>31</a:t>
            </a:fld>
            <a:endParaRPr lang="en-US" sz="2400" dirty="0">
              <a:solidFill>
                <a:schemeClr val="tx1"/>
              </a:solidFill>
            </a:endParaRPr>
          </a:p>
        </p:txBody>
      </p:sp>
    </p:spTree>
    <p:extLst>
      <p:ext uri="{BB962C8B-B14F-4D97-AF65-F5344CB8AC3E}">
        <p14:creationId xmlns:p14="http://schemas.microsoft.com/office/powerpoint/2010/main" val="2938697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464" y="829340"/>
            <a:ext cx="8176437" cy="4157329"/>
          </a:xfrm>
        </p:spPr>
        <p:txBody>
          <a:bodyPr>
            <a:normAutofit/>
          </a:bodyPr>
          <a:lstStyle/>
          <a:p>
            <a:r>
              <a:rPr lang="en-US" dirty="0" smtClean="0">
                <a:solidFill>
                  <a:srgbClr val="10253F"/>
                </a:solidFill>
              </a:rPr>
              <a:t>John Packham, PhD</a:t>
            </a:r>
          </a:p>
          <a:p>
            <a:r>
              <a:rPr lang="en-US" sz="3000" dirty="0" smtClean="0">
                <a:solidFill>
                  <a:srgbClr val="10253F"/>
                </a:solidFill>
              </a:rPr>
              <a:t>Director of Health Policy Research</a:t>
            </a:r>
          </a:p>
          <a:p>
            <a:r>
              <a:rPr lang="en-US" sz="3000" dirty="0" smtClean="0">
                <a:solidFill>
                  <a:srgbClr val="10253F"/>
                </a:solidFill>
              </a:rPr>
              <a:t>Office of Statewide Initiatives</a:t>
            </a:r>
          </a:p>
          <a:p>
            <a:r>
              <a:rPr lang="en-US" sz="3000" dirty="0" smtClean="0">
                <a:solidFill>
                  <a:srgbClr val="10253F"/>
                </a:solidFill>
              </a:rPr>
              <a:t>University of Nevada, Reno School of Medicine</a:t>
            </a:r>
          </a:p>
          <a:p>
            <a:r>
              <a:rPr lang="en-US" sz="3000" dirty="0" smtClean="0">
                <a:solidFill>
                  <a:srgbClr val="10253F"/>
                </a:solidFill>
              </a:rPr>
              <a:t>(775) 784-1235 </a:t>
            </a:r>
          </a:p>
          <a:p>
            <a:r>
              <a:rPr lang="en-US" sz="3000" dirty="0" smtClean="0">
                <a:hlinkClick r:id="rId3"/>
              </a:rPr>
              <a:t>jpackham@med.unr.edu</a:t>
            </a:r>
            <a:r>
              <a:rPr lang="en-US" sz="3000" dirty="0" smtClean="0"/>
              <a:t> </a:t>
            </a:r>
          </a:p>
          <a:p>
            <a:r>
              <a:rPr lang="en-US" sz="3000" dirty="0">
                <a:hlinkClick r:id="rId4"/>
              </a:rPr>
              <a:t>http://</a:t>
            </a:r>
            <a:r>
              <a:rPr lang="en-US" sz="3000" dirty="0" smtClean="0">
                <a:hlinkClick r:id="rId4"/>
              </a:rPr>
              <a:t>www.med.unr.edu/statewide</a:t>
            </a:r>
            <a:r>
              <a:rPr lang="en-US" sz="3000" dirty="0" smtClean="0"/>
              <a:t>  </a:t>
            </a:r>
            <a:endParaRPr lang="en-US" sz="3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122" y="5189744"/>
            <a:ext cx="3049397" cy="804702"/>
          </a:xfrm>
          <a:prstGeom prst="rect">
            <a:avLst/>
          </a:prstGeom>
        </p:spPr>
      </p:pic>
    </p:spTree>
    <p:extLst>
      <p:ext uri="{BB962C8B-B14F-4D97-AF65-F5344CB8AC3E}">
        <p14:creationId xmlns:p14="http://schemas.microsoft.com/office/powerpoint/2010/main" val="5460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895"/>
            <a:ext cx="8229600" cy="1143000"/>
          </a:xfrm>
        </p:spPr>
        <p:txBody>
          <a:bodyPr>
            <a:normAutofit fontScale="90000"/>
          </a:bodyPr>
          <a:lstStyle/>
          <a:p>
            <a:r>
              <a:rPr lang="en-US" sz="4000" dirty="0"/>
              <a:t>Health Care Employment in Nevada</a:t>
            </a:r>
            <a:r>
              <a:rPr lang="en-US" sz="5400" dirty="0"/>
              <a:t/>
            </a:r>
            <a:br>
              <a:rPr lang="en-US" sz="5400" dirty="0"/>
            </a:br>
            <a:r>
              <a:rPr lang="en-US" sz="3100" dirty="0" smtClean="0"/>
              <a:t>Number of Jobs (Thousands) – 2006 to 2017</a:t>
            </a:r>
            <a:endParaRPr lang="en-US" dirty="0"/>
          </a:p>
        </p:txBody>
      </p:sp>
      <p:sp>
        <p:nvSpPr>
          <p:cNvPr id="7" name="TextBox 6"/>
          <p:cNvSpPr txBox="1"/>
          <p:nvPr/>
        </p:nvSpPr>
        <p:spPr>
          <a:xfrm>
            <a:off x="1127761" y="6188307"/>
            <a:ext cx="7559040" cy="292388"/>
          </a:xfrm>
          <a:prstGeom prst="rect">
            <a:avLst/>
          </a:prstGeom>
          <a:noFill/>
        </p:spPr>
        <p:txBody>
          <a:bodyPr wrap="square" rtlCol="0">
            <a:spAutoFit/>
          </a:bodyPr>
          <a:lstStyle/>
          <a:p>
            <a:pPr algn="ctr" defTabSz="457200"/>
            <a:r>
              <a:rPr lang="en-US" sz="1300" dirty="0" smtClean="0">
                <a:solidFill>
                  <a:prstClr val="black"/>
                </a:solidFill>
              </a:rPr>
              <a:t>Source: Nevada Department of Employment, Training, and Rehabilitation (2017). </a:t>
            </a:r>
            <a:endParaRPr lang="en-US" sz="1300" dirty="0">
              <a:solidFill>
                <a:prstClr val="black"/>
              </a:solidFill>
            </a:endParaRPr>
          </a:p>
        </p:txBody>
      </p:sp>
      <p:pic>
        <p:nvPicPr>
          <p:cNvPr id="4" name="Picture 3"/>
          <p:cNvPicPr>
            <a:picLocks noChangeAspect="1"/>
          </p:cNvPicPr>
          <p:nvPr/>
        </p:nvPicPr>
        <p:blipFill>
          <a:blip r:embed="rId3"/>
          <a:stretch>
            <a:fillRect/>
          </a:stretch>
        </p:blipFill>
        <p:spPr>
          <a:xfrm>
            <a:off x="2449244" y="1849102"/>
            <a:ext cx="963251" cy="3527129"/>
          </a:xfrm>
          <a:prstGeom prst="rect">
            <a:avLst/>
          </a:prstGeom>
        </p:spPr>
      </p:pic>
      <p:graphicFrame>
        <p:nvGraphicFramePr>
          <p:cNvPr id="6" name="Chart 5"/>
          <p:cNvGraphicFramePr>
            <a:graphicFrameLocks/>
          </p:cNvGraphicFramePr>
          <p:nvPr>
            <p:extLst/>
          </p:nvPr>
        </p:nvGraphicFramePr>
        <p:xfrm>
          <a:off x="906848" y="1542895"/>
          <a:ext cx="7545174" cy="455938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D315BFC1-5AA9-1C47-B732-A49BEABACF4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6388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6908" y="322283"/>
            <a:ext cx="8915400" cy="11001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Health Care Employment in Las Vegas </a:t>
            </a:r>
            <a:br>
              <a:rPr lang="en-US" sz="3600" dirty="0" smtClean="0"/>
            </a:br>
            <a:r>
              <a:rPr lang="en-US" sz="2800" dirty="0" smtClean="0"/>
              <a:t>Number of Jobs (Thousands) – 2006 to 2017</a:t>
            </a:r>
            <a:endParaRPr lang="en-US" sz="2800" dirty="0"/>
          </a:p>
        </p:txBody>
      </p:sp>
      <p:sp>
        <p:nvSpPr>
          <p:cNvPr id="6" name="TextBox 5"/>
          <p:cNvSpPr txBox="1"/>
          <p:nvPr/>
        </p:nvSpPr>
        <p:spPr>
          <a:xfrm>
            <a:off x="2041451" y="6102330"/>
            <a:ext cx="5741582" cy="292388"/>
          </a:xfrm>
          <a:prstGeom prst="rect">
            <a:avLst/>
          </a:prstGeom>
          <a:noFill/>
        </p:spPr>
        <p:txBody>
          <a:bodyPr wrap="square" rtlCol="0">
            <a:spAutoFit/>
          </a:bodyPr>
          <a:lstStyle/>
          <a:p>
            <a:pPr algn="ctr"/>
            <a:r>
              <a:rPr lang="en-US" sz="1300" dirty="0" smtClean="0"/>
              <a:t>Source: Nevada Department of Employment, Training, and Rehabilitation (2017). </a:t>
            </a:r>
            <a:endParaRPr lang="en-US" sz="1300" dirty="0"/>
          </a:p>
        </p:txBody>
      </p:sp>
      <p:pic>
        <p:nvPicPr>
          <p:cNvPr id="2" name="Picture 1"/>
          <p:cNvPicPr>
            <a:picLocks noChangeAspect="1"/>
          </p:cNvPicPr>
          <p:nvPr/>
        </p:nvPicPr>
        <p:blipFill>
          <a:blip r:embed="rId3"/>
          <a:stretch>
            <a:fillRect/>
          </a:stretch>
        </p:blipFill>
        <p:spPr>
          <a:xfrm>
            <a:off x="2437844" y="1608464"/>
            <a:ext cx="963251" cy="3547430"/>
          </a:xfrm>
          <a:prstGeom prst="rect">
            <a:avLst/>
          </a:prstGeom>
        </p:spPr>
      </p:pic>
      <p:graphicFrame>
        <p:nvGraphicFramePr>
          <p:cNvPr id="5" name="Chart 4"/>
          <p:cNvGraphicFramePr>
            <a:graphicFrameLocks/>
          </p:cNvGraphicFramePr>
          <p:nvPr>
            <p:extLst/>
          </p:nvPr>
        </p:nvGraphicFramePr>
        <p:xfrm>
          <a:off x="852616" y="1422391"/>
          <a:ext cx="7574692" cy="455938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D315BFC1-5AA9-1C47-B732-A49BEABACF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9339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49362"/>
          </a:xfrm>
        </p:spPr>
        <p:txBody>
          <a:bodyPr>
            <a:normAutofit/>
          </a:bodyPr>
          <a:lstStyle/>
          <a:p>
            <a:r>
              <a:rPr lang="en-US" sz="3600" dirty="0" smtClean="0"/>
              <a:t>Demand for Health Professionals in Nevada</a:t>
            </a:r>
            <a:br>
              <a:rPr lang="en-US" sz="3600" dirty="0" smtClean="0"/>
            </a:br>
            <a:r>
              <a:rPr lang="en-US" sz="2800" dirty="0" smtClean="0"/>
              <a:t>Total Health Sector Job Postings – 2014 to 2016</a:t>
            </a:r>
            <a:endParaRPr lang="en-US" sz="2800" dirty="0"/>
          </a:p>
        </p:txBody>
      </p:sp>
      <p:sp>
        <p:nvSpPr>
          <p:cNvPr id="9" name="TextBox 8"/>
          <p:cNvSpPr txBox="1"/>
          <p:nvPr/>
        </p:nvSpPr>
        <p:spPr>
          <a:xfrm>
            <a:off x="1746646" y="5988039"/>
            <a:ext cx="5884624" cy="292388"/>
          </a:xfrm>
          <a:prstGeom prst="rect">
            <a:avLst/>
          </a:prstGeom>
          <a:noFill/>
        </p:spPr>
        <p:txBody>
          <a:bodyPr wrap="none" rtlCol="0">
            <a:spAutoFit/>
          </a:bodyPr>
          <a:lstStyle/>
          <a:p>
            <a:pPr algn="ctr" defTabSz="457200"/>
            <a:r>
              <a:rPr lang="en-US" sz="1300" dirty="0" smtClean="0">
                <a:solidFill>
                  <a:prstClr val="black"/>
                </a:solidFill>
              </a:rPr>
              <a:t>Source: OSI analysis of Burning Glass, Copyright </a:t>
            </a:r>
            <a:r>
              <a:rPr lang="en-US" sz="1300" dirty="0">
                <a:solidFill>
                  <a:prstClr val="black"/>
                </a:solidFill>
              </a:rPr>
              <a:t>© </a:t>
            </a:r>
            <a:r>
              <a:rPr lang="en-US" sz="1300" dirty="0" smtClean="0">
                <a:solidFill>
                  <a:prstClr val="black"/>
                </a:solidFill>
              </a:rPr>
              <a:t>2017 </a:t>
            </a:r>
            <a:r>
              <a:rPr lang="en-US" sz="1300" dirty="0">
                <a:solidFill>
                  <a:prstClr val="black"/>
                </a:solidFill>
              </a:rPr>
              <a:t>Burning Glass </a:t>
            </a:r>
            <a:r>
              <a:rPr lang="en-US" sz="1300" dirty="0" smtClean="0">
                <a:solidFill>
                  <a:prstClr val="black"/>
                </a:solidFill>
              </a:rPr>
              <a:t>Technologies.</a:t>
            </a:r>
            <a:endParaRPr lang="en-US" sz="13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28902381"/>
              </p:ext>
            </p:extLst>
          </p:nvPr>
        </p:nvGraphicFramePr>
        <p:xfrm>
          <a:off x="818707" y="1524000"/>
          <a:ext cx="7485034" cy="42836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315BFC1-5AA9-1C47-B732-A49BEABACF4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475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Demand for Physicians in Nevada</a:t>
            </a:r>
            <a:r>
              <a:rPr lang="en-US" dirty="0" smtClean="0"/>
              <a:t/>
            </a:r>
            <a:br>
              <a:rPr lang="en-US" dirty="0" smtClean="0"/>
            </a:br>
            <a:r>
              <a:rPr lang="en-US" sz="3100" dirty="0" smtClean="0"/>
              <a:t>Job Postings – from 2014 to 2016</a:t>
            </a:r>
            <a:endParaRPr lang="en-US" sz="3100" dirty="0"/>
          </a:p>
        </p:txBody>
      </p:sp>
      <p:sp>
        <p:nvSpPr>
          <p:cNvPr id="6" name="TextBox 5"/>
          <p:cNvSpPr txBox="1"/>
          <p:nvPr/>
        </p:nvSpPr>
        <p:spPr>
          <a:xfrm>
            <a:off x="1640320" y="6001098"/>
            <a:ext cx="5884624" cy="292388"/>
          </a:xfrm>
          <a:prstGeom prst="rect">
            <a:avLst/>
          </a:prstGeom>
          <a:noFill/>
        </p:spPr>
        <p:txBody>
          <a:bodyPr wrap="none" rtlCol="0">
            <a:spAutoFit/>
          </a:bodyPr>
          <a:lstStyle/>
          <a:p>
            <a:pPr algn="ctr" defTabSz="457200"/>
            <a:r>
              <a:rPr lang="en-US" sz="1300" dirty="0" smtClean="0">
                <a:solidFill>
                  <a:prstClr val="black"/>
                </a:solidFill>
              </a:rPr>
              <a:t>Source: OSI analysis of Burning Glass, Copyright </a:t>
            </a:r>
            <a:r>
              <a:rPr lang="en-US" sz="1300" dirty="0">
                <a:solidFill>
                  <a:prstClr val="black"/>
                </a:solidFill>
              </a:rPr>
              <a:t>© </a:t>
            </a:r>
            <a:r>
              <a:rPr lang="en-US" sz="1300" dirty="0" smtClean="0">
                <a:solidFill>
                  <a:prstClr val="black"/>
                </a:solidFill>
              </a:rPr>
              <a:t>2017 </a:t>
            </a:r>
            <a:r>
              <a:rPr lang="en-US" sz="1300" dirty="0">
                <a:solidFill>
                  <a:prstClr val="black"/>
                </a:solidFill>
              </a:rPr>
              <a:t>Burning Glass </a:t>
            </a:r>
            <a:r>
              <a:rPr lang="en-US" sz="1300" dirty="0" smtClean="0">
                <a:solidFill>
                  <a:prstClr val="black"/>
                </a:solidFill>
              </a:rPr>
              <a:t>Technologies.</a:t>
            </a:r>
            <a:endParaRPr lang="en-US" sz="13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677963295"/>
              </p:ext>
            </p:extLst>
          </p:nvPr>
        </p:nvGraphicFramePr>
        <p:xfrm>
          <a:off x="951469" y="1417639"/>
          <a:ext cx="7327557" cy="437710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315BFC1-5AA9-1C47-B732-A49BEABACF4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5405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249362"/>
          </a:xfrm>
        </p:spPr>
        <p:txBody>
          <a:bodyPr>
            <a:normAutofit/>
          </a:bodyPr>
          <a:lstStyle/>
          <a:p>
            <a:r>
              <a:rPr lang="en-US" sz="3600" dirty="0" smtClean="0"/>
              <a:t>Projected Demand for Health Care Workers by Industry in Nevada from 2014 to 2024</a:t>
            </a:r>
            <a:endParaRPr lang="en-US" sz="3600" dirty="0"/>
          </a:p>
        </p:txBody>
      </p:sp>
      <p:sp>
        <p:nvSpPr>
          <p:cNvPr id="3" name="Content Placeholder 2"/>
          <p:cNvSpPr>
            <a:spLocks noGrp="1"/>
          </p:cNvSpPr>
          <p:nvPr>
            <p:ph idx="1"/>
          </p:nvPr>
        </p:nvSpPr>
        <p:spPr>
          <a:xfrm>
            <a:off x="381000" y="1755321"/>
            <a:ext cx="8534400" cy="4294415"/>
          </a:xfrm>
        </p:spPr>
        <p:txBody>
          <a:bodyPr>
            <a:normAutofit/>
          </a:bodyPr>
          <a:lstStyle/>
          <a:p>
            <a:r>
              <a:rPr lang="en-US" b="1" dirty="0"/>
              <a:t>Total Health Care and Social </a:t>
            </a:r>
            <a:r>
              <a:rPr lang="en-US" b="1" dirty="0" smtClean="0"/>
              <a:t>Assistance Sector: </a:t>
            </a:r>
            <a:endParaRPr lang="en-US" b="1" dirty="0"/>
          </a:p>
          <a:p>
            <a:pPr marL="0" indent="0">
              <a:buNone/>
            </a:pPr>
            <a:r>
              <a:rPr lang="en-US" b="1" dirty="0" smtClean="0"/>
              <a:t>	+ 27,991 </a:t>
            </a:r>
            <a:r>
              <a:rPr lang="en-US" b="1" dirty="0"/>
              <a:t>jobs </a:t>
            </a:r>
            <a:r>
              <a:rPr lang="en-US" b="1" dirty="0" smtClean="0"/>
              <a:t>(+25.1%)</a:t>
            </a:r>
            <a:endParaRPr lang="en-US" b="1" dirty="0"/>
          </a:p>
          <a:p>
            <a:r>
              <a:rPr lang="en-US" dirty="0" smtClean="0"/>
              <a:t> Ambulatory Care:  13,987 jobs (+30.2%)</a:t>
            </a:r>
          </a:p>
          <a:p>
            <a:pPr lvl="1"/>
            <a:r>
              <a:rPr lang="en-US" i="1" dirty="0" smtClean="0"/>
              <a:t>Offices of physicians:  6,390 jobs (+35.6%)</a:t>
            </a:r>
          </a:p>
          <a:p>
            <a:pPr lvl="1"/>
            <a:r>
              <a:rPr lang="en-US" i="1" dirty="0" smtClean="0"/>
              <a:t>Offices of dentists:  1,052 jobs (+13.3%)</a:t>
            </a:r>
          </a:p>
          <a:p>
            <a:r>
              <a:rPr lang="en-US" dirty="0" smtClean="0"/>
              <a:t>Hospitals:  4,152 jobs (+12.3%)</a:t>
            </a:r>
          </a:p>
          <a:p>
            <a:r>
              <a:rPr lang="en-US" dirty="0" smtClean="0"/>
              <a:t>Skilled Nursing Facilities: 3,484 jobs (+27.2%)</a:t>
            </a:r>
          </a:p>
        </p:txBody>
      </p:sp>
      <p:sp>
        <p:nvSpPr>
          <p:cNvPr id="4" name="TextBox 3"/>
          <p:cNvSpPr txBox="1"/>
          <p:nvPr/>
        </p:nvSpPr>
        <p:spPr>
          <a:xfrm>
            <a:off x="657860" y="5888153"/>
            <a:ext cx="7980680" cy="292388"/>
          </a:xfrm>
          <a:prstGeom prst="rect">
            <a:avLst/>
          </a:prstGeom>
          <a:noFill/>
        </p:spPr>
        <p:txBody>
          <a:bodyPr wrap="square" rtlCol="0">
            <a:spAutoFit/>
          </a:bodyPr>
          <a:lstStyle/>
          <a:p>
            <a:pPr algn="ctr" defTabSz="457200"/>
            <a:r>
              <a:rPr lang="en-US" sz="1300" dirty="0" smtClean="0">
                <a:solidFill>
                  <a:prstClr val="black"/>
                </a:solidFill>
              </a:rPr>
              <a:t>Source:  Nevada Department of Employment, Training, and Rehabilitation (2016). </a:t>
            </a:r>
            <a:endParaRPr lang="en-US" sz="1300" dirty="0">
              <a:solidFill>
                <a:prstClr val="black"/>
              </a:solidFill>
            </a:endParaRPr>
          </a:p>
        </p:txBody>
      </p:sp>
      <p:sp>
        <p:nvSpPr>
          <p:cNvPr id="5" name="Slide Number Placeholder 4"/>
          <p:cNvSpPr>
            <a:spLocks noGrp="1"/>
          </p:cNvSpPr>
          <p:nvPr>
            <p:ph type="sldNum" sz="quarter" idx="12"/>
          </p:nvPr>
        </p:nvSpPr>
        <p:spPr/>
        <p:txBody>
          <a:bodyPr/>
          <a:lstStyle/>
          <a:p>
            <a:fld id="{D315BFC1-5AA9-1C47-B732-A49BEABACF4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137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c.allpostersimages.com/images/P-473-488-90/60/6001/65QQG00Z/posters/arnie-levin-is-there-a-doctor-who-accepts-medicaid-in-the-house-new-yorker-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59" y="333154"/>
            <a:ext cx="6144511" cy="61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100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995</TotalTime>
  <Words>2421</Words>
  <Application>Microsoft Office PowerPoint</Application>
  <PresentationFormat>On-screen Show (4:3)</PresentationFormat>
  <Paragraphs>310</Paragraphs>
  <Slides>32</Slides>
  <Notes>22</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32</vt:i4>
      </vt:variant>
    </vt:vector>
  </HeadingPairs>
  <TitlesOfParts>
    <vt:vector size="51" baseType="lpstr">
      <vt:lpstr>Adobe Caslon</vt:lpstr>
      <vt:lpstr>Arial</vt:lpstr>
      <vt:lpstr>Calibri</vt:lpstr>
      <vt:lpstr>Calibri Light</vt:lpstr>
      <vt:lpstr>Office Theme</vt:lpstr>
      <vt:lpstr>1_Office Theme</vt:lpstr>
      <vt:lpstr>2_Office Theme</vt:lpstr>
      <vt:lpstr>4_Office Theme</vt:lpstr>
      <vt:lpstr>5_Office Theme</vt:lpstr>
      <vt:lpstr>6_Office Theme</vt:lpstr>
      <vt:lpstr>7_Office Theme</vt:lpstr>
      <vt:lpstr>8_Office Theme</vt:lpstr>
      <vt:lpstr>9_Office Theme</vt:lpstr>
      <vt:lpstr>15_Office Theme</vt:lpstr>
      <vt:lpstr>16_Office Theme</vt:lpstr>
      <vt:lpstr>13_Office Theme</vt:lpstr>
      <vt:lpstr>14_Office Theme</vt:lpstr>
      <vt:lpstr>3_Office Theme</vt:lpstr>
      <vt:lpstr>10_Office Theme</vt:lpstr>
      <vt:lpstr>Physician Workforce Supply and Demand in Nevada </vt:lpstr>
      <vt:lpstr>Overview</vt:lpstr>
      <vt:lpstr>Forces Driving Physician Workforce Demand</vt:lpstr>
      <vt:lpstr>Health Care Employment in Nevada Number of Jobs (Thousands) – 2006 to 2017</vt:lpstr>
      <vt:lpstr>PowerPoint Presentation</vt:lpstr>
      <vt:lpstr>Demand for Health Professionals in Nevada Total Health Sector Job Postings – 2014 to 2016</vt:lpstr>
      <vt:lpstr>Demand for Physicians in Nevada Job Postings – from 2014 to 2016</vt:lpstr>
      <vt:lpstr>Projected Demand for Health Care Workers by Industry in Nevada from 2014 to 2024</vt:lpstr>
      <vt:lpstr>PowerPoint Presentation</vt:lpstr>
      <vt:lpstr>Physician Workforce Supply in Nevada</vt:lpstr>
      <vt:lpstr>PowerPoint Presentation</vt:lpstr>
      <vt:lpstr>PowerPoint Presentation</vt:lpstr>
      <vt:lpstr>PowerPoint Presentation</vt:lpstr>
      <vt:lpstr>Primary Care Health Professional  Shortage Areas (HPSAs) – 2017</vt:lpstr>
      <vt:lpstr>PowerPoint Presentation</vt:lpstr>
      <vt:lpstr>PowerPoint Presentation</vt:lpstr>
      <vt:lpstr>Mental Health Professional  Shortage Areas (HPSAs) – 2017</vt:lpstr>
      <vt:lpstr>PowerPoint Presentation</vt:lpstr>
      <vt:lpstr>PowerPoint Presentation</vt:lpstr>
      <vt:lpstr>UNSOM GME Exit Survey</vt:lpstr>
      <vt:lpstr>Retention of Physicians Completing UNSOM GME Programs – 2017</vt:lpstr>
      <vt:lpstr>PowerPoint Presentation</vt:lpstr>
      <vt:lpstr>PowerPoint Presentation</vt:lpstr>
      <vt:lpstr>PowerPoint Presentation</vt:lpstr>
      <vt:lpstr>PowerPoint Presentation</vt:lpstr>
      <vt:lpstr>PowerPoint Presentation</vt:lpstr>
      <vt:lpstr>PowerPoint Presentation</vt:lpstr>
      <vt:lpstr>Retention of Physicians Completing UNSOM GME Programs in Nevada – 2008 to 2017</vt:lpstr>
      <vt:lpstr>Current Physician Workforce Supply by  Specialty and County in Nevada</vt:lpstr>
      <vt:lpstr>OSI Health Workforce Research  and Policy Program </vt:lpstr>
      <vt:lpstr>OSI Health Workforce Research  and Policy Program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UNSOM Match Results by Location and  Specialty – 2017</dc:title>
  <dc:creator>Mary T Griswold</dc:creator>
  <cp:lastModifiedBy>John F Packham</cp:lastModifiedBy>
  <cp:revision>96</cp:revision>
  <cp:lastPrinted>2017-09-27T17:18:02Z</cp:lastPrinted>
  <dcterms:created xsi:type="dcterms:W3CDTF">2017-07-31T15:52:04Z</dcterms:created>
  <dcterms:modified xsi:type="dcterms:W3CDTF">2017-09-28T15:38:07Z</dcterms:modified>
</cp:coreProperties>
</file>